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76" r:id="rId2"/>
    <p:sldId id="256" r:id="rId3"/>
    <p:sldId id="269" r:id="rId4"/>
    <p:sldId id="257" r:id="rId5"/>
    <p:sldId id="262" r:id="rId6"/>
    <p:sldId id="260" r:id="rId7"/>
    <p:sldId id="261" r:id="rId8"/>
    <p:sldId id="266" r:id="rId9"/>
    <p:sldId id="267" r:id="rId10"/>
    <p:sldId id="271" r:id="rId11"/>
    <p:sldId id="274" r:id="rId12"/>
    <p:sldId id="27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88"/>
    <a:srgbClr val="FF00BF"/>
    <a:srgbClr val="FF9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59"/>
    <p:restoredTop sz="94745"/>
  </p:normalViewPr>
  <p:slideViewPr>
    <p:cSldViewPr snapToGrid="0">
      <p:cViewPr varScale="1">
        <p:scale>
          <a:sx n="112" d="100"/>
          <a:sy n="112" d="100"/>
        </p:scale>
        <p:origin x="4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B1399-590E-4E44-8D1B-5FF928C4F76A}" type="datetimeFigureOut">
              <a:rPr lang="en-US" smtClean="0"/>
              <a:t>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9D455-E624-CA4D-A735-1CE649D8BA3B}" type="slidenum">
              <a:rPr lang="en-US" smtClean="0"/>
              <a:t>‹#›</a:t>
            </a:fld>
            <a:endParaRPr lang="en-US" dirty="0"/>
          </a:p>
        </p:txBody>
      </p:sp>
    </p:spTree>
    <p:extLst>
      <p:ext uri="{BB962C8B-B14F-4D97-AF65-F5344CB8AC3E}">
        <p14:creationId xmlns:p14="http://schemas.microsoft.com/office/powerpoint/2010/main" val="2549450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BBFE-137D-C9E9-6B8D-3D7960FED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E96758-56ED-1A3D-AA1F-2BEA52FD7E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A93AC7-E01C-554A-DD43-7CC0EA707E80}"/>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5" name="Footer Placeholder 4">
            <a:extLst>
              <a:ext uri="{FF2B5EF4-FFF2-40B4-BE49-F238E27FC236}">
                <a16:creationId xmlns:a16="http://schemas.microsoft.com/office/drawing/2014/main" id="{065EB712-1A3A-BAF0-F967-BB5EFED5B9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7F0183-BF3B-C4A5-7359-69688C9DA2BB}"/>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3593152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2FCA-84A4-E7D9-9DCB-22D296BCD8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FFE2FB-C32F-5D19-F1B5-534BB83096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12FB6-12A9-30D0-CED2-301B3BD3D2E6}"/>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5" name="Footer Placeholder 4">
            <a:extLst>
              <a:ext uri="{FF2B5EF4-FFF2-40B4-BE49-F238E27FC236}">
                <a16:creationId xmlns:a16="http://schemas.microsoft.com/office/drawing/2014/main" id="{F0B8E3BD-AB2A-0730-BF9E-8CEA94B156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08A10A-A7E4-7EE7-2AF2-8B4E6A24A0BF}"/>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2906467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E0A3CC-CCDB-F4EC-A846-FDADA1279F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C63346-3E9C-BA61-8EFE-287A0DB00D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A20D4-0108-E0EA-01A3-01DAC76099DB}"/>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5" name="Footer Placeholder 4">
            <a:extLst>
              <a:ext uri="{FF2B5EF4-FFF2-40B4-BE49-F238E27FC236}">
                <a16:creationId xmlns:a16="http://schemas.microsoft.com/office/drawing/2014/main" id="{087EBD45-E711-0590-0DB9-2598A85D18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D83BBA-0F34-3D82-4FBB-417C25DCE789}"/>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184602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6024-5E48-447B-29D0-42E9137259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8E79A-2BA1-3242-0AF1-488DCD9BED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A35D6-0D9D-24A4-93E7-20FCB44F4F76}"/>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5" name="Footer Placeholder 4">
            <a:extLst>
              <a:ext uri="{FF2B5EF4-FFF2-40B4-BE49-F238E27FC236}">
                <a16:creationId xmlns:a16="http://schemas.microsoft.com/office/drawing/2014/main" id="{71229A80-4266-F58B-4A47-9B79302F91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B03277-3628-9E6C-EECC-B4994F2A8D31}"/>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372504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1035D-7DC1-3AEF-AAE9-EAD33861BA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E34E23-5985-9066-D102-3D079A2210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5C7EDA-A73D-9AC5-026C-B96629732060}"/>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5" name="Footer Placeholder 4">
            <a:extLst>
              <a:ext uri="{FF2B5EF4-FFF2-40B4-BE49-F238E27FC236}">
                <a16:creationId xmlns:a16="http://schemas.microsoft.com/office/drawing/2014/main" id="{3733A849-0210-FE59-A9EF-774721CD89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BFD3EF-043B-0F6B-273C-9845AA40EE47}"/>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220656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2662E-1EAC-07B2-B25F-D0027715E9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FA111F-C82C-E7DF-D581-4DB23ADF64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60A2DB-5E08-351B-09DC-B835C554E8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B5B6E9-9710-DD45-7EFB-4609D3618AA0}"/>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6" name="Footer Placeholder 5">
            <a:extLst>
              <a:ext uri="{FF2B5EF4-FFF2-40B4-BE49-F238E27FC236}">
                <a16:creationId xmlns:a16="http://schemas.microsoft.com/office/drawing/2014/main" id="{4634D6C3-FE6F-4A69-9FB3-EE36DC4842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111EF8-2B28-B8EB-8A2F-06CBB8872993}"/>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3797999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9E30-3225-D459-FEAD-F46AE1B303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AFCEDB-424B-54CB-E527-CFD5EBF64E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38605B-2499-E735-8B8A-A36E8C8B78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58FA45-9AB1-32ED-85F0-04976D8B0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B1FB0A-640E-D19D-2E55-EEA1B6B2C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96E71E-E457-6E0C-1A21-0078FA86809A}"/>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8" name="Footer Placeholder 7">
            <a:extLst>
              <a:ext uri="{FF2B5EF4-FFF2-40B4-BE49-F238E27FC236}">
                <a16:creationId xmlns:a16="http://schemas.microsoft.com/office/drawing/2014/main" id="{2B80DEBF-155C-2C47-9F18-11F0FC1333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9B64B4-AFC6-462E-0DC1-7FF494ED4DAE}"/>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1688508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F6E2-4264-BBC6-E281-F75789D959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C34F6A-C541-5D7F-234F-4C5D3424D9D9}"/>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4" name="Footer Placeholder 3">
            <a:extLst>
              <a:ext uri="{FF2B5EF4-FFF2-40B4-BE49-F238E27FC236}">
                <a16:creationId xmlns:a16="http://schemas.microsoft.com/office/drawing/2014/main" id="{BBAF5B08-8CCC-0DD7-2578-2A00932146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5842B92-3FB7-8789-0906-8363BB37440A}"/>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92105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31C462-A26D-E225-9934-EB86BAFCE4F9}"/>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3" name="Footer Placeholder 2">
            <a:extLst>
              <a:ext uri="{FF2B5EF4-FFF2-40B4-BE49-F238E27FC236}">
                <a16:creationId xmlns:a16="http://schemas.microsoft.com/office/drawing/2014/main" id="{44307459-5DFF-652B-3558-8518494C610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2CC26B1-DEBF-7304-DB3E-D8502736733B}"/>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427094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14B46-3256-9BA2-87E0-7FE711B0F5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6875A1-8166-3AAE-9D3B-4B2A11869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0EC90C-EEF8-6473-AA8D-AB93B4637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90046A-576C-A9F5-FA08-0CEB4321AAD4}"/>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6" name="Footer Placeholder 5">
            <a:extLst>
              <a:ext uri="{FF2B5EF4-FFF2-40B4-BE49-F238E27FC236}">
                <a16:creationId xmlns:a16="http://schemas.microsoft.com/office/drawing/2014/main" id="{801436D7-B4F6-7241-5DAE-01ADE8EA6E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6329EA-03CF-905C-A4C8-682F690544E7}"/>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241460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9CE5-C53C-1F6A-D9AB-7F5C1A9562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BAB9BE-EB1E-60FE-B011-A3E6F66E0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3854F05-B1E5-EB1A-FECC-776374907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03F46-3A84-BF8A-4678-D1E686961703}"/>
              </a:ext>
            </a:extLst>
          </p:cNvPr>
          <p:cNvSpPr>
            <a:spLocks noGrp="1"/>
          </p:cNvSpPr>
          <p:nvPr>
            <p:ph type="dt" sz="half" idx="10"/>
          </p:nvPr>
        </p:nvSpPr>
        <p:spPr/>
        <p:txBody>
          <a:bodyPr/>
          <a:lstStyle/>
          <a:p>
            <a:fld id="{D531E31C-438E-344F-92B6-1CAE83D5A2AF}" type="datetimeFigureOut">
              <a:rPr lang="en-US" smtClean="0"/>
              <a:t>5/20/24</a:t>
            </a:fld>
            <a:endParaRPr lang="en-US" dirty="0"/>
          </a:p>
        </p:txBody>
      </p:sp>
      <p:sp>
        <p:nvSpPr>
          <p:cNvPr id="6" name="Footer Placeholder 5">
            <a:extLst>
              <a:ext uri="{FF2B5EF4-FFF2-40B4-BE49-F238E27FC236}">
                <a16:creationId xmlns:a16="http://schemas.microsoft.com/office/drawing/2014/main" id="{C09788E8-2B5F-2D63-E84D-4C2D09DF20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4C383D-395D-DAF7-BDF9-FA261358BA63}"/>
              </a:ext>
            </a:extLst>
          </p:cNvPr>
          <p:cNvSpPr>
            <a:spLocks noGrp="1"/>
          </p:cNvSpPr>
          <p:nvPr>
            <p:ph type="sldNum" sz="quarter" idx="12"/>
          </p:nvPr>
        </p:nvSpPr>
        <p:spPr/>
        <p:txBody>
          <a:bodyPr/>
          <a:lstStyle/>
          <a:p>
            <a:fld id="{892829DC-697E-F249-A132-BD2FCD91C193}" type="slidenum">
              <a:rPr lang="en-US" smtClean="0"/>
              <a:t>‹#›</a:t>
            </a:fld>
            <a:endParaRPr lang="en-US" dirty="0"/>
          </a:p>
        </p:txBody>
      </p:sp>
    </p:spTree>
    <p:extLst>
      <p:ext uri="{BB962C8B-B14F-4D97-AF65-F5344CB8AC3E}">
        <p14:creationId xmlns:p14="http://schemas.microsoft.com/office/powerpoint/2010/main" val="42965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A3B662-53F7-E757-9068-0629073D6D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A68FE0-8016-1E9F-3555-0CD8D297AA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2B690-6C38-3B96-00DF-51EB42DE11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1E31C-438E-344F-92B6-1CAE83D5A2AF}" type="datetimeFigureOut">
              <a:rPr lang="en-US" smtClean="0"/>
              <a:t>5/20/24</a:t>
            </a:fld>
            <a:endParaRPr lang="en-US" dirty="0"/>
          </a:p>
        </p:txBody>
      </p:sp>
      <p:sp>
        <p:nvSpPr>
          <p:cNvPr id="5" name="Footer Placeholder 4">
            <a:extLst>
              <a:ext uri="{FF2B5EF4-FFF2-40B4-BE49-F238E27FC236}">
                <a16:creationId xmlns:a16="http://schemas.microsoft.com/office/drawing/2014/main" id="{80B75281-9421-ED02-5229-5839B6A210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B3A960-8D7F-3E2C-61B4-989BC028C4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2829DC-697E-F249-A132-BD2FCD91C193}" type="slidenum">
              <a:rPr lang="en-US" smtClean="0"/>
              <a:t>‹#›</a:t>
            </a:fld>
            <a:endParaRPr lang="en-US" dirty="0"/>
          </a:p>
        </p:txBody>
      </p:sp>
    </p:spTree>
    <p:extLst>
      <p:ext uri="{BB962C8B-B14F-4D97-AF65-F5344CB8AC3E}">
        <p14:creationId xmlns:p14="http://schemas.microsoft.com/office/powerpoint/2010/main" val="2308802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hyperlink" Target="mailto:David@davidhaack.net"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2000">
              <a:schemeClr val="accent2">
                <a:lumMod val="97000"/>
                <a:lumOff val="3000"/>
              </a:schemeClr>
            </a:gs>
            <a:gs pos="100000">
              <a:srgbClr val="C00088"/>
            </a:gs>
          </a:gsLst>
          <a:path path="rect">
            <a:fillToRect r="100000" b="100000"/>
          </a:path>
          <a:tileRect l="-100000" t="-100000"/>
        </a:gradFill>
        <a:effectLst/>
      </p:bgPr>
    </p:bg>
    <p:spTree>
      <p:nvGrpSpPr>
        <p:cNvPr id="1" name=""/>
        <p:cNvGrpSpPr/>
        <p:nvPr/>
      </p:nvGrpSpPr>
      <p:grpSpPr>
        <a:xfrm>
          <a:off x="0" y="0"/>
          <a:ext cx="0" cy="0"/>
          <a:chOff x="0" y="0"/>
          <a:chExt cx="0" cy="0"/>
        </a:xfrm>
      </p:grpSpPr>
      <p:pic>
        <p:nvPicPr>
          <p:cNvPr id="3" name="Picture 2" descr="A rainbow colored text on a black background&#10;&#10;Description automatically generated">
            <a:extLst>
              <a:ext uri="{FF2B5EF4-FFF2-40B4-BE49-F238E27FC236}">
                <a16:creationId xmlns:a16="http://schemas.microsoft.com/office/drawing/2014/main" id="{273BED24-9997-AA59-67B9-473801DA481F}"/>
              </a:ext>
            </a:extLst>
          </p:cNvPr>
          <p:cNvPicPr>
            <a:picLocks noChangeAspect="1"/>
          </p:cNvPicPr>
          <p:nvPr/>
        </p:nvPicPr>
        <p:blipFill>
          <a:blip r:embed="rId2"/>
          <a:stretch>
            <a:fillRect/>
          </a:stretch>
        </p:blipFill>
        <p:spPr>
          <a:xfrm>
            <a:off x="2584450" y="1536700"/>
            <a:ext cx="7023100" cy="3784600"/>
          </a:xfrm>
          <a:prstGeom prst="rect">
            <a:avLst/>
          </a:prstGeom>
        </p:spPr>
      </p:pic>
    </p:spTree>
    <p:extLst>
      <p:ext uri="{BB962C8B-B14F-4D97-AF65-F5344CB8AC3E}">
        <p14:creationId xmlns:p14="http://schemas.microsoft.com/office/powerpoint/2010/main" val="188632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repeatCount="indefinite" fill="hold" nodeType="clickEffect">
                                  <p:stCondLst>
                                    <p:cond delay="0"/>
                                  </p:stCondLst>
                                  <p:endCondLst>
                                    <p:cond evt="onNext" delay="0">
                                      <p:tgtEl>
                                        <p:sldTgt/>
                                      </p:tgtEl>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20000" fill="hold"/>
                                        <p:tgtEl>
                                          <p:spTgt spid="3"/>
                                        </p:tgtEl>
                                        <p:attrNameLst>
                                          <p:attrName>ppt_w</p:attrName>
                                        </p:attrNameLst>
                                      </p:cBhvr>
                                      <p:tavLst>
                                        <p:tav tm="0" fmla="#ppt_w*sin(2.5*pi*$)">
                                          <p:val>
                                            <p:fltVal val="0"/>
                                          </p:val>
                                        </p:tav>
                                        <p:tav tm="100000">
                                          <p:val>
                                            <p:fltVal val="1"/>
                                          </p:val>
                                        </p:tav>
                                      </p:tavLst>
                                    </p:anim>
                                    <p:anim calcmode="lin" valueType="num">
                                      <p:cBhvr>
                                        <p:cTn id="8" dur="20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C7DAA2-32DE-DCA0-5889-816F616FF6CA}"/>
              </a:ext>
            </a:extLst>
          </p:cNvPr>
          <p:cNvSpPr txBox="1"/>
          <p:nvPr/>
        </p:nvSpPr>
        <p:spPr>
          <a:xfrm>
            <a:off x="2903838" y="469557"/>
            <a:ext cx="6919784" cy="369332"/>
          </a:xfrm>
          <a:prstGeom prst="rect">
            <a:avLst/>
          </a:prstGeom>
          <a:noFill/>
        </p:spPr>
        <p:txBody>
          <a:bodyPr wrap="square" rtlCol="0">
            <a:spAutoFit/>
          </a:bodyPr>
          <a:lstStyle/>
          <a:p>
            <a:pPr algn="ctr"/>
            <a:r>
              <a:rPr lang="en-US" b="1" dirty="0">
                <a:solidFill>
                  <a:schemeClr val="bg1"/>
                </a:solidFill>
                <a:latin typeface="Calisto MT" panose="02040603050505030304" pitchFamily="18" charset="77"/>
              </a:rPr>
              <a:t>The Stigma Of Aging For LGBTQ Seniors </a:t>
            </a:r>
          </a:p>
        </p:txBody>
      </p:sp>
      <p:sp>
        <p:nvSpPr>
          <p:cNvPr id="4" name="TextBox 3">
            <a:extLst>
              <a:ext uri="{FF2B5EF4-FFF2-40B4-BE49-F238E27FC236}">
                <a16:creationId xmlns:a16="http://schemas.microsoft.com/office/drawing/2014/main" id="{5558EAC4-3385-668A-473F-9F779F3AD8A6}"/>
              </a:ext>
            </a:extLst>
          </p:cNvPr>
          <p:cNvSpPr txBox="1"/>
          <p:nvPr/>
        </p:nvSpPr>
        <p:spPr>
          <a:xfrm>
            <a:off x="1643449" y="1544595"/>
            <a:ext cx="9119286"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Mainstream senior options are not LGBTQ friendly = Fear for LGBTQ+ Seniors </a:t>
            </a:r>
          </a:p>
        </p:txBody>
      </p:sp>
      <p:sp>
        <p:nvSpPr>
          <p:cNvPr id="5" name="TextBox 4">
            <a:extLst>
              <a:ext uri="{FF2B5EF4-FFF2-40B4-BE49-F238E27FC236}">
                <a16:creationId xmlns:a16="http://schemas.microsoft.com/office/drawing/2014/main" id="{8B1EABCD-C6E4-4F2E-6053-067E7F294762}"/>
              </a:ext>
            </a:extLst>
          </p:cNvPr>
          <p:cNvSpPr txBox="1"/>
          <p:nvPr/>
        </p:nvSpPr>
        <p:spPr>
          <a:xfrm>
            <a:off x="1643447" y="1913927"/>
            <a:ext cx="10046045"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Although there are laws to protect rights, some locations are less welcoming or outright unfriendly </a:t>
            </a:r>
          </a:p>
        </p:txBody>
      </p:sp>
      <p:sp>
        <p:nvSpPr>
          <p:cNvPr id="6" name="TextBox 5">
            <a:extLst>
              <a:ext uri="{FF2B5EF4-FFF2-40B4-BE49-F238E27FC236}">
                <a16:creationId xmlns:a16="http://schemas.microsoft.com/office/drawing/2014/main" id="{A0DF7FA4-F5BA-1C28-6F39-7F38B8E80781}"/>
              </a:ext>
            </a:extLst>
          </p:cNvPr>
          <p:cNvSpPr txBox="1"/>
          <p:nvPr/>
        </p:nvSpPr>
        <p:spPr>
          <a:xfrm>
            <a:off x="1643446" y="2446638"/>
            <a:ext cx="10046045"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An LGBTQ Senior may feel rejected by their own community – What is old to you? How about 40!</a:t>
            </a:r>
          </a:p>
        </p:txBody>
      </p:sp>
      <p:sp>
        <p:nvSpPr>
          <p:cNvPr id="7" name="TextBox 6">
            <a:extLst>
              <a:ext uri="{FF2B5EF4-FFF2-40B4-BE49-F238E27FC236}">
                <a16:creationId xmlns:a16="http://schemas.microsoft.com/office/drawing/2014/main" id="{5F964DED-987C-F632-C8BF-14353795DD57}"/>
              </a:ext>
            </a:extLst>
          </p:cNvPr>
          <p:cNvSpPr txBox="1"/>
          <p:nvPr/>
        </p:nvSpPr>
        <p:spPr>
          <a:xfrm>
            <a:off x="1643448" y="2928551"/>
            <a:ext cx="9218142"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Perception of deviant lifestyles and copious attention to sexual activity</a:t>
            </a:r>
          </a:p>
        </p:txBody>
      </p:sp>
      <p:sp>
        <p:nvSpPr>
          <p:cNvPr id="8" name="TextBox 7">
            <a:extLst>
              <a:ext uri="{FF2B5EF4-FFF2-40B4-BE49-F238E27FC236}">
                <a16:creationId xmlns:a16="http://schemas.microsoft.com/office/drawing/2014/main" id="{53932FEB-A6F5-04F8-90C7-D386428B25C0}"/>
              </a:ext>
            </a:extLst>
          </p:cNvPr>
          <p:cNvSpPr txBox="1"/>
          <p:nvPr/>
        </p:nvSpPr>
        <p:spPr>
          <a:xfrm>
            <a:off x="4250724" y="1173892"/>
            <a:ext cx="4312509" cy="369332"/>
          </a:xfrm>
          <a:prstGeom prst="rect">
            <a:avLst/>
          </a:prstGeom>
          <a:noFill/>
        </p:spPr>
        <p:txBody>
          <a:bodyPr wrap="square" rtlCol="0">
            <a:spAutoFit/>
          </a:bodyPr>
          <a:lstStyle/>
          <a:p>
            <a:r>
              <a:rPr lang="en-US" b="1" u="sng" dirty="0">
                <a:solidFill>
                  <a:schemeClr val="bg1"/>
                </a:solidFill>
                <a:latin typeface="Calisto MT" panose="02040603050505030304" pitchFamily="18" charset="77"/>
              </a:rPr>
              <a:t>Where perception can blur  the reality</a:t>
            </a:r>
          </a:p>
        </p:txBody>
      </p:sp>
      <p:sp>
        <p:nvSpPr>
          <p:cNvPr id="9" name="TextBox 8">
            <a:extLst>
              <a:ext uri="{FF2B5EF4-FFF2-40B4-BE49-F238E27FC236}">
                <a16:creationId xmlns:a16="http://schemas.microsoft.com/office/drawing/2014/main" id="{83843F4D-CF28-3D00-CA5D-16149AE49EC3}"/>
              </a:ext>
            </a:extLst>
          </p:cNvPr>
          <p:cNvSpPr txBox="1"/>
          <p:nvPr/>
        </p:nvSpPr>
        <p:spPr>
          <a:xfrm>
            <a:off x="3089190" y="3497648"/>
            <a:ext cx="5597608" cy="369332"/>
          </a:xfrm>
          <a:prstGeom prst="rect">
            <a:avLst/>
          </a:prstGeom>
          <a:noFill/>
        </p:spPr>
        <p:txBody>
          <a:bodyPr wrap="square" rtlCol="0">
            <a:spAutoFit/>
          </a:bodyPr>
          <a:lstStyle/>
          <a:p>
            <a:pPr algn="ctr"/>
            <a:r>
              <a:rPr lang="en-US" b="1" u="sng" dirty="0">
                <a:solidFill>
                  <a:schemeClr val="bg1"/>
                </a:solidFill>
                <a:latin typeface="Calisto MT" panose="02040603050505030304" pitchFamily="18" charset="77"/>
              </a:rPr>
              <a:t>What are some facts?</a:t>
            </a:r>
          </a:p>
        </p:txBody>
      </p:sp>
      <p:sp>
        <p:nvSpPr>
          <p:cNvPr id="10" name="TextBox 9">
            <a:extLst>
              <a:ext uri="{FF2B5EF4-FFF2-40B4-BE49-F238E27FC236}">
                <a16:creationId xmlns:a16="http://schemas.microsoft.com/office/drawing/2014/main" id="{0A31C09F-F280-10B6-0AE4-56995DFA177B}"/>
              </a:ext>
            </a:extLst>
          </p:cNvPr>
          <p:cNvSpPr txBox="1"/>
          <p:nvPr/>
        </p:nvSpPr>
        <p:spPr>
          <a:xfrm>
            <a:off x="370703" y="4164227"/>
            <a:ext cx="11599624" cy="2308324"/>
          </a:xfrm>
          <a:prstGeom prst="rect">
            <a:avLst/>
          </a:prstGeom>
          <a:noFill/>
        </p:spPr>
        <p:txBody>
          <a:bodyPr wrap="square" rtlCol="0">
            <a:spAutoFit/>
          </a:bodyPr>
          <a:lstStyle/>
          <a:p>
            <a:r>
              <a:rPr lang="en-US" dirty="0">
                <a:solidFill>
                  <a:schemeClr val="bg1"/>
                </a:solidFill>
                <a:latin typeface="Calisto MT" panose="02040603050505030304" pitchFamily="18" charset="77"/>
              </a:rPr>
              <a:t>LGBTQ+ Modern Agers often do not have family members, but rather rely on Family of choice as a part of their plan</a:t>
            </a:r>
          </a:p>
          <a:p>
            <a:endParaRPr lang="en-US" dirty="0">
              <a:solidFill>
                <a:schemeClr val="bg1"/>
              </a:solidFill>
              <a:latin typeface="Calisto MT" panose="02040603050505030304" pitchFamily="18" charset="77"/>
            </a:endParaRPr>
          </a:p>
          <a:p>
            <a:r>
              <a:rPr lang="en-US" dirty="0">
                <a:solidFill>
                  <a:schemeClr val="bg1"/>
                </a:solidFill>
                <a:latin typeface="Calisto MT" panose="02040603050505030304" pitchFamily="18" charset="77"/>
              </a:rPr>
              <a:t>Many if not all Modern Agers you currently serve have LGBTQ+ Family Members or Family of Choice</a:t>
            </a:r>
          </a:p>
          <a:p>
            <a:endParaRPr lang="en-US" dirty="0">
              <a:solidFill>
                <a:schemeClr val="bg1"/>
              </a:solidFill>
              <a:latin typeface="Calisto MT" panose="02040603050505030304" pitchFamily="18" charset="77"/>
            </a:endParaRPr>
          </a:p>
          <a:p>
            <a:r>
              <a:rPr lang="en-US" dirty="0">
                <a:solidFill>
                  <a:schemeClr val="bg1"/>
                </a:solidFill>
                <a:latin typeface="Calisto MT" panose="02040603050505030304" pitchFamily="18" charset="77"/>
              </a:rPr>
              <a:t>Many LGBTQ Seniors are not taking steps to plan accordingly for a time when they need assistance with making decisions and legally protecting their choices for end -of -life treatment </a:t>
            </a:r>
          </a:p>
          <a:p>
            <a:endParaRPr lang="en-US" dirty="0">
              <a:solidFill>
                <a:schemeClr val="bg1"/>
              </a:solidFill>
              <a:latin typeface="Calisto MT" panose="02040603050505030304" pitchFamily="18" charset="77"/>
            </a:endParaRPr>
          </a:p>
          <a:p>
            <a:r>
              <a:rPr lang="en-US" dirty="0">
                <a:solidFill>
                  <a:schemeClr val="bg1"/>
                </a:solidFill>
                <a:latin typeface="Calisto MT" panose="02040603050505030304" pitchFamily="18" charset="77"/>
              </a:rPr>
              <a:t>We need to better train  key decision makers as well as our front-line team members to ensure  competency </a:t>
            </a:r>
          </a:p>
        </p:txBody>
      </p:sp>
    </p:spTree>
    <p:extLst>
      <p:ext uri="{BB962C8B-B14F-4D97-AF65-F5344CB8AC3E}">
        <p14:creationId xmlns:p14="http://schemas.microsoft.com/office/powerpoint/2010/main" val="2873964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0000">
              <a:srgbClr val="C00000"/>
            </a:gs>
            <a:gs pos="100000">
              <a:srgbClr val="C00088"/>
            </a:gs>
          </a:gsLst>
          <a:path path="circle">
            <a:fillToRect t="100000" r="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55A214-024C-45BB-65B8-BEB5B7C39856}"/>
              </a:ext>
            </a:extLst>
          </p:cNvPr>
          <p:cNvSpPr txBox="1"/>
          <p:nvPr/>
        </p:nvSpPr>
        <p:spPr>
          <a:xfrm>
            <a:off x="1655805" y="864973"/>
            <a:ext cx="9415849" cy="3170099"/>
          </a:xfrm>
          <a:prstGeom prst="rect">
            <a:avLst/>
          </a:prstGeom>
          <a:noFill/>
        </p:spPr>
        <p:txBody>
          <a:bodyPr wrap="square" rtlCol="0">
            <a:spAutoFit/>
          </a:bodyPr>
          <a:lstStyle/>
          <a:p>
            <a:r>
              <a:rPr lang="en-US" sz="4000" b="1" dirty="0">
                <a:solidFill>
                  <a:schemeClr val="bg1"/>
                </a:solidFill>
                <a:latin typeface="Calisto MT" panose="02040603050505030304" pitchFamily="18" charset="77"/>
              </a:rPr>
              <a:t>    DON’T BE AFRAID TO START!</a:t>
            </a:r>
          </a:p>
          <a:p>
            <a:endParaRPr lang="en-US" sz="4000" b="1" dirty="0">
              <a:solidFill>
                <a:schemeClr val="bg1"/>
              </a:solidFill>
              <a:latin typeface="Calisto MT" panose="02040603050505030304" pitchFamily="18" charset="77"/>
            </a:endParaRPr>
          </a:p>
          <a:p>
            <a:r>
              <a:rPr lang="en-US" sz="4000" b="1" u="sng" dirty="0">
                <a:solidFill>
                  <a:schemeClr val="bg1"/>
                </a:solidFill>
                <a:latin typeface="Calisto MT" panose="02040603050505030304" pitchFamily="18" charset="77"/>
              </a:rPr>
              <a:t>YOU</a:t>
            </a:r>
            <a:r>
              <a:rPr lang="en-US" sz="4000" b="1" dirty="0">
                <a:solidFill>
                  <a:schemeClr val="bg1"/>
                </a:solidFill>
                <a:latin typeface="Calisto MT" panose="02040603050505030304" pitchFamily="18" charset="77"/>
              </a:rPr>
              <a:t> Can Create Inclusive Modern Aging  Philosophy For Your Teams, Resident’s, patient’s &amp; Yourself!</a:t>
            </a:r>
          </a:p>
        </p:txBody>
      </p:sp>
      <p:pic>
        <p:nvPicPr>
          <p:cNvPr id="4" name="Picture 3" descr="A picture containing human face, person, clothing, smile&#10;&#10;Description automatically generated">
            <a:extLst>
              <a:ext uri="{FF2B5EF4-FFF2-40B4-BE49-F238E27FC236}">
                <a16:creationId xmlns:a16="http://schemas.microsoft.com/office/drawing/2014/main" id="{24E9E346-44F7-554E-2430-60D5BE572814}"/>
              </a:ext>
            </a:extLst>
          </p:cNvPr>
          <p:cNvPicPr>
            <a:picLocks noChangeAspect="1"/>
          </p:cNvPicPr>
          <p:nvPr/>
        </p:nvPicPr>
        <p:blipFill>
          <a:blip r:embed="rId2"/>
          <a:stretch>
            <a:fillRect/>
          </a:stretch>
        </p:blipFill>
        <p:spPr>
          <a:xfrm>
            <a:off x="357316" y="4035072"/>
            <a:ext cx="2019300" cy="1009650"/>
          </a:xfrm>
          <a:prstGeom prst="rect">
            <a:avLst/>
          </a:prstGeom>
        </p:spPr>
      </p:pic>
      <p:pic>
        <p:nvPicPr>
          <p:cNvPr id="6" name="Picture 5" descr="Two women hugging a dog&#10;&#10;Description automatically generated with low confidence">
            <a:extLst>
              <a:ext uri="{FF2B5EF4-FFF2-40B4-BE49-F238E27FC236}">
                <a16:creationId xmlns:a16="http://schemas.microsoft.com/office/drawing/2014/main" id="{77B90607-76B6-5E34-1F7A-D32F8F4610BC}"/>
              </a:ext>
            </a:extLst>
          </p:cNvPr>
          <p:cNvPicPr>
            <a:picLocks noChangeAspect="1"/>
          </p:cNvPicPr>
          <p:nvPr/>
        </p:nvPicPr>
        <p:blipFill>
          <a:blip r:embed="rId3"/>
          <a:stretch>
            <a:fillRect/>
          </a:stretch>
        </p:blipFill>
        <p:spPr>
          <a:xfrm>
            <a:off x="2212031" y="4911297"/>
            <a:ext cx="1959791" cy="1304152"/>
          </a:xfrm>
          <a:prstGeom prst="rect">
            <a:avLst/>
          </a:prstGeom>
        </p:spPr>
      </p:pic>
      <p:pic>
        <p:nvPicPr>
          <p:cNvPr id="8" name="Picture 7" descr="A picture containing person, human face, smile, clothing&#10;&#10;Description automatically generated">
            <a:extLst>
              <a:ext uri="{FF2B5EF4-FFF2-40B4-BE49-F238E27FC236}">
                <a16:creationId xmlns:a16="http://schemas.microsoft.com/office/drawing/2014/main" id="{704A7999-F867-5560-3E94-282CF0376459}"/>
              </a:ext>
            </a:extLst>
          </p:cNvPr>
          <p:cNvPicPr>
            <a:picLocks noChangeAspect="1"/>
          </p:cNvPicPr>
          <p:nvPr/>
        </p:nvPicPr>
        <p:blipFill>
          <a:blip r:embed="rId4"/>
          <a:stretch>
            <a:fillRect/>
          </a:stretch>
        </p:blipFill>
        <p:spPr>
          <a:xfrm>
            <a:off x="4349750" y="4782064"/>
            <a:ext cx="2646842" cy="1761353"/>
          </a:xfrm>
          <a:prstGeom prst="rect">
            <a:avLst/>
          </a:prstGeom>
        </p:spPr>
      </p:pic>
      <p:pic>
        <p:nvPicPr>
          <p:cNvPr id="10" name="Picture 9" descr="Two men sitting on a railing&#10;&#10;Description automatically generated with medium confidence">
            <a:extLst>
              <a:ext uri="{FF2B5EF4-FFF2-40B4-BE49-F238E27FC236}">
                <a16:creationId xmlns:a16="http://schemas.microsoft.com/office/drawing/2014/main" id="{DE4B43DE-5032-F33B-1BC7-F73BBC2A1B95}"/>
              </a:ext>
            </a:extLst>
          </p:cNvPr>
          <p:cNvPicPr>
            <a:picLocks noChangeAspect="1"/>
          </p:cNvPicPr>
          <p:nvPr/>
        </p:nvPicPr>
        <p:blipFill>
          <a:blip r:embed="rId5"/>
          <a:stretch>
            <a:fillRect/>
          </a:stretch>
        </p:blipFill>
        <p:spPr>
          <a:xfrm>
            <a:off x="10435602" y="3429000"/>
            <a:ext cx="1559719" cy="1143000"/>
          </a:xfrm>
          <a:prstGeom prst="rect">
            <a:avLst/>
          </a:prstGeom>
        </p:spPr>
      </p:pic>
      <p:pic>
        <p:nvPicPr>
          <p:cNvPr id="12" name="Picture 11" descr="A person and person smiling for a picture&#10;&#10;Description automatically generated with low confidence">
            <a:extLst>
              <a:ext uri="{FF2B5EF4-FFF2-40B4-BE49-F238E27FC236}">
                <a16:creationId xmlns:a16="http://schemas.microsoft.com/office/drawing/2014/main" id="{10B509BD-11A6-FCE5-4449-EF445B4D80D3}"/>
              </a:ext>
            </a:extLst>
          </p:cNvPr>
          <p:cNvPicPr>
            <a:picLocks noChangeAspect="1"/>
          </p:cNvPicPr>
          <p:nvPr/>
        </p:nvPicPr>
        <p:blipFill>
          <a:blip r:embed="rId6"/>
          <a:stretch>
            <a:fillRect/>
          </a:stretch>
        </p:blipFill>
        <p:spPr>
          <a:xfrm>
            <a:off x="9595527" y="5251622"/>
            <a:ext cx="2399793" cy="1347477"/>
          </a:xfrm>
          <a:prstGeom prst="rect">
            <a:avLst/>
          </a:prstGeom>
        </p:spPr>
      </p:pic>
      <p:pic>
        <p:nvPicPr>
          <p:cNvPr id="14" name="Picture 13" descr="A picture containing outdoor, cloud, grass, sign&#10;&#10;Description automatically generated">
            <a:extLst>
              <a:ext uri="{FF2B5EF4-FFF2-40B4-BE49-F238E27FC236}">
                <a16:creationId xmlns:a16="http://schemas.microsoft.com/office/drawing/2014/main" id="{348B9609-3FE5-2449-E0CB-28496367F96E}"/>
              </a:ext>
            </a:extLst>
          </p:cNvPr>
          <p:cNvPicPr>
            <a:picLocks noChangeAspect="1"/>
          </p:cNvPicPr>
          <p:nvPr/>
        </p:nvPicPr>
        <p:blipFill>
          <a:blip r:embed="rId7"/>
          <a:stretch>
            <a:fillRect/>
          </a:stretch>
        </p:blipFill>
        <p:spPr>
          <a:xfrm>
            <a:off x="128687" y="5563373"/>
            <a:ext cx="2193555" cy="1233875"/>
          </a:xfrm>
          <a:prstGeom prst="rect">
            <a:avLst/>
          </a:prstGeom>
        </p:spPr>
      </p:pic>
      <p:pic>
        <p:nvPicPr>
          <p:cNvPr id="16" name="Picture 15" descr="A group of people hugging each other&#10;&#10;Description automatically generated with medium confidence">
            <a:extLst>
              <a:ext uri="{FF2B5EF4-FFF2-40B4-BE49-F238E27FC236}">
                <a16:creationId xmlns:a16="http://schemas.microsoft.com/office/drawing/2014/main" id="{AB1AF81E-68BB-7EFA-797A-20DE14214856}"/>
              </a:ext>
            </a:extLst>
          </p:cNvPr>
          <p:cNvPicPr>
            <a:picLocks noChangeAspect="1"/>
          </p:cNvPicPr>
          <p:nvPr/>
        </p:nvPicPr>
        <p:blipFill>
          <a:blip r:embed="rId8"/>
          <a:stretch>
            <a:fillRect/>
          </a:stretch>
        </p:blipFill>
        <p:spPr>
          <a:xfrm>
            <a:off x="6836281" y="4030620"/>
            <a:ext cx="2643036" cy="1761353"/>
          </a:xfrm>
          <a:prstGeom prst="rect">
            <a:avLst/>
          </a:prstGeom>
        </p:spPr>
      </p:pic>
    </p:spTree>
    <p:extLst>
      <p:ext uri="{BB962C8B-B14F-4D97-AF65-F5344CB8AC3E}">
        <p14:creationId xmlns:p14="http://schemas.microsoft.com/office/powerpoint/2010/main" val="4036258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0000">
              <a:srgbClr val="C00000"/>
            </a:gs>
            <a:gs pos="100000">
              <a:schemeClr val="accent2">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pic>
        <p:nvPicPr>
          <p:cNvPr id="3" name="Picture 2" descr="A picture containing graphics, graphic design, art, clipart&#10;&#10;Description automatically generated">
            <a:extLst>
              <a:ext uri="{FF2B5EF4-FFF2-40B4-BE49-F238E27FC236}">
                <a16:creationId xmlns:a16="http://schemas.microsoft.com/office/drawing/2014/main" id="{4AD90E86-DE1C-6991-9055-A56A0F78049F}"/>
              </a:ext>
            </a:extLst>
          </p:cNvPr>
          <p:cNvPicPr>
            <a:picLocks noChangeAspect="1"/>
          </p:cNvPicPr>
          <p:nvPr/>
        </p:nvPicPr>
        <p:blipFill>
          <a:blip r:embed="rId2"/>
          <a:stretch>
            <a:fillRect/>
          </a:stretch>
        </p:blipFill>
        <p:spPr>
          <a:xfrm>
            <a:off x="595452" y="5535827"/>
            <a:ext cx="2179582" cy="1322173"/>
          </a:xfrm>
          <a:prstGeom prst="rect">
            <a:avLst/>
          </a:prstGeom>
        </p:spPr>
      </p:pic>
      <p:pic>
        <p:nvPicPr>
          <p:cNvPr id="4" name="Picture 3" descr="A picture containing bow tie&#10;&#10;Description automatically generated">
            <a:extLst>
              <a:ext uri="{FF2B5EF4-FFF2-40B4-BE49-F238E27FC236}">
                <a16:creationId xmlns:a16="http://schemas.microsoft.com/office/drawing/2014/main" id="{511F7A57-DDEF-F0BF-DCDE-079134AD2738}"/>
              </a:ext>
            </a:extLst>
          </p:cNvPr>
          <p:cNvPicPr>
            <a:picLocks noChangeAspect="1"/>
          </p:cNvPicPr>
          <p:nvPr/>
        </p:nvPicPr>
        <p:blipFill>
          <a:blip r:embed="rId3"/>
          <a:stretch>
            <a:fillRect/>
          </a:stretch>
        </p:blipFill>
        <p:spPr>
          <a:xfrm>
            <a:off x="2775034" y="5754353"/>
            <a:ext cx="1897625" cy="1190761"/>
          </a:xfrm>
          <a:prstGeom prst="rect">
            <a:avLst/>
          </a:prstGeom>
        </p:spPr>
      </p:pic>
      <p:sp>
        <p:nvSpPr>
          <p:cNvPr id="5" name="TextBox 4">
            <a:extLst>
              <a:ext uri="{FF2B5EF4-FFF2-40B4-BE49-F238E27FC236}">
                <a16:creationId xmlns:a16="http://schemas.microsoft.com/office/drawing/2014/main" id="{FADA6096-9286-6056-D1DE-DEB791473321}"/>
              </a:ext>
            </a:extLst>
          </p:cNvPr>
          <p:cNvSpPr txBox="1"/>
          <p:nvPr/>
        </p:nvSpPr>
        <p:spPr>
          <a:xfrm>
            <a:off x="3398108" y="543697"/>
            <a:ext cx="5671751" cy="400110"/>
          </a:xfrm>
          <a:prstGeom prst="rect">
            <a:avLst/>
          </a:prstGeom>
          <a:noFill/>
        </p:spPr>
        <p:txBody>
          <a:bodyPr wrap="square" rtlCol="0">
            <a:spAutoFit/>
          </a:bodyPr>
          <a:lstStyle/>
          <a:p>
            <a:pPr algn="ctr"/>
            <a:r>
              <a:rPr lang="en-US" sz="2000" b="1" dirty="0">
                <a:solidFill>
                  <a:schemeClr val="bg1"/>
                </a:solidFill>
                <a:latin typeface="Calisto MT" panose="02040603050505030304" pitchFamily="18" charset="77"/>
              </a:rPr>
              <a:t>A Few Parting Words In Close Today…</a:t>
            </a:r>
          </a:p>
        </p:txBody>
      </p:sp>
      <p:sp>
        <p:nvSpPr>
          <p:cNvPr id="6" name="TextBox 5">
            <a:extLst>
              <a:ext uri="{FF2B5EF4-FFF2-40B4-BE49-F238E27FC236}">
                <a16:creationId xmlns:a16="http://schemas.microsoft.com/office/drawing/2014/main" id="{AA13150F-BDF5-60E2-8784-36ADF145CA15}"/>
              </a:ext>
            </a:extLst>
          </p:cNvPr>
          <p:cNvSpPr txBox="1"/>
          <p:nvPr/>
        </p:nvSpPr>
        <p:spPr>
          <a:xfrm>
            <a:off x="1248032" y="1383957"/>
            <a:ext cx="8612660" cy="461665"/>
          </a:xfrm>
          <a:prstGeom prst="rect">
            <a:avLst/>
          </a:prstGeom>
          <a:noFill/>
        </p:spPr>
        <p:txBody>
          <a:bodyPr wrap="square" rtlCol="0">
            <a:spAutoFit/>
          </a:bodyPr>
          <a:lstStyle/>
          <a:p>
            <a:r>
              <a:rPr lang="en-US" sz="2400" b="1" dirty="0">
                <a:solidFill>
                  <a:schemeClr val="bg1"/>
                </a:solidFill>
                <a:latin typeface="Calisto MT" panose="02040603050505030304" pitchFamily="18" charset="77"/>
              </a:rPr>
              <a:t>We must always put courtesy before convenience!</a:t>
            </a:r>
          </a:p>
        </p:txBody>
      </p:sp>
      <p:sp>
        <p:nvSpPr>
          <p:cNvPr id="7" name="TextBox 6">
            <a:extLst>
              <a:ext uri="{FF2B5EF4-FFF2-40B4-BE49-F238E27FC236}">
                <a16:creationId xmlns:a16="http://schemas.microsoft.com/office/drawing/2014/main" id="{7BA29BA0-8838-8DCB-3AC9-45ED60857323}"/>
              </a:ext>
            </a:extLst>
          </p:cNvPr>
          <p:cNvSpPr txBox="1"/>
          <p:nvPr/>
        </p:nvSpPr>
        <p:spPr>
          <a:xfrm>
            <a:off x="1153297" y="2443745"/>
            <a:ext cx="9885405" cy="830997"/>
          </a:xfrm>
          <a:prstGeom prst="rect">
            <a:avLst/>
          </a:prstGeom>
          <a:noFill/>
        </p:spPr>
        <p:txBody>
          <a:bodyPr wrap="square" rtlCol="0">
            <a:spAutoFit/>
          </a:bodyPr>
          <a:lstStyle/>
          <a:p>
            <a:r>
              <a:rPr lang="en-US" sz="2400" b="1" dirty="0">
                <a:solidFill>
                  <a:schemeClr val="bg1"/>
                </a:solidFill>
                <a:latin typeface="Calisto MT" panose="02040603050505030304" pitchFamily="18" charset="77"/>
              </a:rPr>
              <a:t>The blunder of any individual or organization is  more likely carelessness and not incompetence! </a:t>
            </a:r>
          </a:p>
        </p:txBody>
      </p:sp>
      <p:sp>
        <p:nvSpPr>
          <p:cNvPr id="8" name="TextBox 7">
            <a:extLst>
              <a:ext uri="{FF2B5EF4-FFF2-40B4-BE49-F238E27FC236}">
                <a16:creationId xmlns:a16="http://schemas.microsoft.com/office/drawing/2014/main" id="{6AD915D2-2FA5-E289-DB40-949D32B05866}"/>
              </a:ext>
            </a:extLst>
          </p:cNvPr>
          <p:cNvSpPr txBox="1"/>
          <p:nvPr/>
        </p:nvSpPr>
        <p:spPr>
          <a:xfrm>
            <a:off x="1153297" y="3772699"/>
            <a:ext cx="10070756" cy="830997"/>
          </a:xfrm>
          <a:prstGeom prst="rect">
            <a:avLst/>
          </a:prstGeom>
          <a:noFill/>
        </p:spPr>
        <p:txBody>
          <a:bodyPr wrap="square" rtlCol="0">
            <a:spAutoFit/>
          </a:bodyPr>
          <a:lstStyle/>
          <a:p>
            <a:r>
              <a:rPr lang="en-US" sz="2400" b="1" dirty="0">
                <a:solidFill>
                  <a:schemeClr val="bg1"/>
                </a:solidFill>
                <a:latin typeface="Calisto MT" panose="02040603050505030304" pitchFamily="18" charset="77"/>
              </a:rPr>
              <a:t>Creating Aging Welcoming Spaces for all communities will only help you improve your own happiness and Modern Aging Plan!</a:t>
            </a:r>
          </a:p>
        </p:txBody>
      </p:sp>
      <p:sp>
        <p:nvSpPr>
          <p:cNvPr id="9" name="TextBox 8">
            <a:extLst>
              <a:ext uri="{FF2B5EF4-FFF2-40B4-BE49-F238E27FC236}">
                <a16:creationId xmlns:a16="http://schemas.microsoft.com/office/drawing/2014/main" id="{74FE8AA9-752C-4B6F-36F9-461711115E5F}"/>
              </a:ext>
            </a:extLst>
          </p:cNvPr>
          <p:cNvSpPr txBox="1"/>
          <p:nvPr/>
        </p:nvSpPr>
        <p:spPr>
          <a:xfrm>
            <a:off x="4897395" y="5212433"/>
            <a:ext cx="5371070" cy="523220"/>
          </a:xfrm>
          <a:prstGeom prst="rect">
            <a:avLst/>
          </a:prstGeom>
          <a:noFill/>
        </p:spPr>
        <p:txBody>
          <a:bodyPr wrap="square" rtlCol="0">
            <a:spAutoFit/>
          </a:bodyPr>
          <a:lstStyle/>
          <a:p>
            <a:r>
              <a:rPr lang="en-US" sz="2800" b="1" dirty="0">
                <a:solidFill>
                  <a:schemeClr val="bg1"/>
                </a:solidFill>
                <a:latin typeface="Calisto MT" panose="02040603050505030304" pitchFamily="18" charset="77"/>
              </a:rPr>
              <a:t>Questions?</a:t>
            </a:r>
          </a:p>
        </p:txBody>
      </p:sp>
      <p:sp>
        <p:nvSpPr>
          <p:cNvPr id="10" name="TextBox 9">
            <a:extLst>
              <a:ext uri="{FF2B5EF4-FFF2-40B4-BE49-F238E27FC236}">
                <a16:creationId xmlns:a16="http://schemas.microsoft.com/office/drawing/2014/main" id="{183A6EDB-4A62-6D27-7744-073BA750AC82}"/>
              </a:ext>
            </a:extLst>
          </p:cNvPr>
          <p:cNvSpPr txBox="1"/>
          <p:nvPr/>
        </p:nvSpPr>
        <p:spPr>
          <a:xfrm>
            <a:off x="8056606" y="6326660"/>
            <a:ext cx="4423719"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Thank you, Fabulous attendees!  </a:t>
            </a:r>
          </a:p>
        </p:txBody>
      </p:sp>
      <p:pic>
        <p:nvPicPr>
          <p:cNvPr id="12" name="Picture 11" descr="A rainbow colored text on a black background&#10;&#10;Description automatically generated">
            <a:extLst>
              <a:ext uri="{FF2B5EF4-FFF2-40B4-BE49-F238E27FC236}">
                <a16:creationId xmlns:a16="http://schemas.microsoft.com/office/drawing/2014/main" id="{0B1D9E11-BF07-1AFF-75BC-5467A5DF24C2}"/>
              </a:ext>
            </a:extLst>
          </p:cNvPr>
          <p:cNvPicPr>
            <a:picLocks noChangeAspect="1"/>
          </p:cNvPicPr>
          <p:nvPr/>
        </p:nvPicPr>
        <p:blipFill>
          <a:blip r:embed="rId4"/>
          <a:stretch>
            <a:fillRect/>
          </a:stretch>
        </p:blipFill>
        <p:spPr>
          <a:xfrm>
            <a:off x="8548262" y="4847305"/>
            <a:ext cx="2624859" cy="1414481"/>
          </a:xfrm>
          <a:prstGeom prst="rect">
            <a:avLst/>
          </a:prstGeom>
        </p:spPr>
      </p:pic>
      <p:sp>
        <p:nvSpPr>
          <p:cNvPr id="13" name="TextBox 12">
            <a:extLst>
              <a:ext uri="{FF2B5EF4-FFF2-40B4-BE49-F238E27FC236}">
                <a16:creationId xmlns:a16="http://schemas.microsoft.com/office/drawing/2014/main" id="{A1ACB5EC-297D-6191-CC65-AF2B5A23D543}"/>
              </a:ext>
            </a:extLst>
          </p:cNvPr>
          <p:cNvSpPr txBox="1"/>
          <p:nvPr/>
        </p:nvSpPr>
        <p:spPr>
          <a:xfrm>
            <a:off x="2394000" y="4682096"/>
            <a:ext cx="6722611" cy="400110"/>
          </a:xfrm>
          <a:prstGeom prst="rect">
            <a:avLst/>
          </a:prstGeom>
          <a:noFill/>
        </p:spPr>
        <p:txBody>
          <a:bodyPr wrap="none" rtlCol="0">
            <a:spAutoFit/>
          </a:bodyPr>
          <a:lstStyle/>
          <a:p>
            <a:pPr algn="ctr"/>
            <a:r>
              <a:rPr lang="en-US" sz="2000" b="1" dirty="0"/>
              <a:t>Contact Information – </a:t>
            </a:r>
            <a:r>
              <a:rPr lang="en-US" sz="2000" b="1" dirty="0">
                <a:hlinkClick r:id="rId5"/>
              </a:rPr>
              <a:t>David@davidhaack.net</a:t>
            </a:r>
            <a:r>
              <a:rPr lang="en-US" sz="2000" b="1" dirty="0"/>
              <a:t> / 206-849-3511</a:t>
            </a:r>
          </a:p>
        </p:txBody>
      </p:sp>
    </p:spTree>
    <p:extLst>
      <p:ext uri="{BB962C8B-B14F-4D97-AF65-F5344CB8AC3E}">
        <p14:creationId xmlns:p14="http://schemas.microsoft.com/office/powerpoint/2010/main" val="2376653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12000">
              <a:schemeClr val="accent2">
                <a:lumMod val="97000"/>
                <a:lumOff val="3000"/>
              </a:schemeClr>
            </a:gs>
            <a:gs pos="100000">
              <a:srgbClr val="C00088"/>
            </a:gs>
          </a:gsLst>
          <a:path path="rect">
            <a:fillToRect l="100000" t="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A picture containing bow tie&#10;&#10;Description automatically generated">
            <a:extLst>
              <a:ext uri="{FF2B5EF4-FFF2-40B4-BE49-F238E27FC236}">
                <a16:creationId xmlns:a16="http://schemas.microsoft.com/office/drawing/2014/main" id="{0D738201-2682-3A5E-43F3-8EE580698987}"/>
              </a:ext>
            </a:extLst>
          </p:cNvPr>
          <p:cNvPicPr>
            <a:picLocks noChangeAspect="1"/>
          </p:cNvPicPr>
          <p:nvPr/>
        </p:nvPicPr>
        <p:blipFill>
          <a:blip r:embed="rId2"/>
          <a:stretch>
            <a:fillRect/>
          </a:stretch>
        </p:blipFill>
        <p:spPr>
          <a:xfrm>
            <a:off x="7996487" y="5459496"/>
            <a:ext cx="2053373" cy="1288493"/>
          </a:xfrm>
          <a:prstGeom prst="rect">
            <a:avLst/>
          </a:prstGeom>
        </p:spPr>
      </p:pic>
      <p:sp>
        <p:nvSpPr>
          <p:cNvPr id="8" name="TextBox 7">
            <a:extLst>
              <a:ext uri="{FF2B5EF4-FFF2-40B4-BE49-F238E27FC236}">
                <a16:creationId xmlns:a16="http://schemas.microsoft.com/office/drawing/2014/main" id="{43DF5E52-A9BD-D297-AAF4-760A31634BBF}"/>
              </a:ext>
            </a:extLst>
          </p:cNvPr>
          <p:cNvSpPr txBox="1"/>
          <p:nvPr/>
        </p:nvSpPr>
        <p:spPr>
          <a:xfrm>
            <a:off x="1214394" y="4058989"/>
            <a:ext cx="9811265" cy="707886"/>
          </a:xfrm>
          <a:prstGeom prst="rect">
            <a:avLst/>
          </a:prstGeom>
          <a:noFill/>
        </p:spPr>
        <p:txBody>
          <a:bodyPr wrap="square" rtlCol="0">
            <a:spAutoFit/>
          </a:bodyPr>
          <a:lstStyle/>
          <a:p>
            <a:pPr algn="ctr"/>
            <a:r>
              <a:rPr lang="en-US" sz="4000" b="1" dirty="0">
                <a:solidFill>
                  <a:schemeClr val="bg1"/>
                </a:solidFill>
                <a:latin typeface="Calisto MT" panose="02040603050505030304" pitchFamily="18" charset="77"/>
              </a:rPr>
              <a:t>Navigating the Modern Aging Movement </a:t>
            </a:r>
          </a:p>
        </p:txBody>
      </p:sp>
      <p:sp>
        <p:nvSpPr>
          <p:cNvPr id="9" name="TextBox 8">
            <a:extLst>
              <a:ext uri="{FF2B5EF4-FFF2-40B4-BE49-F238E27FC236}">
                <a16:creationId xmlns:a16="http://schemas.microsoft.com/office/drawing/2014/main" id="{5C187F40-92B3-1368-1D91-6A669164CB17}"/>
              </a:ext>
            </a:extLst>
          </p:cNvPr>
          <p:cNvSpPr txBox="1"/>
          <p:nvPr/>
        </p:nvSpPr>
        <p:spPr>
          <a:xfrm>
            <a:off x="345988" y="6326659"/>
            <a:ext cx="5750012" cy="369332"/>
          </a:xfrm>
          <a:prstGeom prst="rect">
            <a:avLst/>
          </a:prstGeom>
          <a:noFill/>
        </p:spPr>
        <p:txBody>
          <a:bodyPr wrap="square" rtlCol="0">
            <a:spAutoFit/>
          </a:bodyPr>
          <a:lstStyle/>
          <a:p>
            <a:r>
              <a:rPr lang="en-US" b="1" u="sng" dirty="0">
                <a:solidFill>
                  <a:schemeClr val="bg1"/>
                </a:solidFill>
                <a:latin typeface="Calisto MT" panose="02040603050505030304" pitchFamily="18" charset="77"/>
              </a:rPr>
              <a:t>Say It Out Loud  Conference  May 20, 2024 </a:t>
            </a:r>
          </a:p>
        </p:txBody>
      </p:sp>
      <p:pic>
        <p:nvPicPr>
          <p:cNvPr id="11" name="Picture 10" descr="A picture containing graphics, graphic design, art, clipart&#10;&#10;Description automatically generated">
            <a:extLst>
              <a:ext uri="{FF2B5EF4-FFF2-40B4-BE49-F238E27FC236}">
                <a16:creationId xmlns:a16="http://schemas.microsoft.com/office/drawing/2014/main" id="{A66A9BD4-F48D-0C10-24A5-F30204B3B1FC}"/>
              </a:ext>
            </a:extLst>
          </p:cNvPr>
          <p:cNvPicPr>
            <a:picLocks noChangeAspect="1"/>
          </p:cNvPicPr>
          <p:nvPr/>
        </p:nvPicPr>
        <p:blipFill>
          <a:blip r:embed="rId3"/>
          <a:stretch>
            <a:fillRect/>
          </a:stretch>
        </p:blipFill>
        <p:spPr>
          <a:xfrm>
            <a:off x="10052908" y="5568660"/>
            <a:ext cx="1945503" cy="1180176"/>
          </a:xfrm>
          <a:prstGeom prst="rect">
            <a:avLst/>
          </a:prstGeom>
        </p:spPr>
      </p:pic>
      <p:pic>
        <p:nvPicPr>
          <p:cNvPr id="4" name="Picture 3" descr="A rainbow colored text on a black background&#10;&#10;Description automatically generated">
            <a:extLst>
              <a:ext uri="{FF2B5EF4-FFF2-40B4-BE49-F238E27FC236}">
                <a16:creationId xmlns:a16="http://schemas.microsoft.com/office/drawing/2014/main" id="{39091DD2-52A8-B288-BB9B-D4A9E54C3698}"/>
              </a:ext>
            </a:extLst>
          </p:cNvPr>
          <p:cNvPicPr>
            <a:picLocks noChangeAspect="1"/>
          </p:cNvPicPr>
          <p:nvPr/>
        </p:nvPicPr>
        <p:blipFill>
          <a:blip r:embed="rId4"/>
          <a:stretch>
            <a:fillRect/>
          </a:stretch>
        </p:blipFill>
        <p:spPr>
          <a:xfrm>
            <a:off x="2263543" y="67260"/>
            <a:ext cx="7023100" cy="3784600"/>
          </a:xfrm>
          <a:prstGeom prst="rect">
            <a:avLst/>
          </a:prstGeom>
        </p:spPr>
      </p:pic>
    </p:spTree>
    <p:extLst>
      <p:ext uri="{BB962C8B-B14F-4D97-AF65-F5344CB8AC3E}">
        <p14:creationId xmlns:p14="http://schemas.microsoft.com/office/powerpoint/2010/main" val="1134329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C75396-C45A-BCE1-0F2F-3423E5221B93}"/>
              </a:ext>
            </a:extLst>
          </p:cNvPr>
          <p:cNvSpPr txBox="1"/>
          <p:nvPr/>
        </p:nvSpPr>
        <p:spPr>
          <a:xfrm>
            <a:off x="997527" y="333632"/>
            <a:ext cx="10183091" cy="400110"/>
          </a:xfrm>
          <a:prstGeom prst="rect">
            <a:avLst/>
          </a:prstGeom>
          <a:noFill/>
        </p:spPr>
        <p:txBody>
          <a:bodyPr wrap="square" rtlCol="0">
            <a:spAutoFit/>
          </a:bodyPr>
          <a:lstStyle/>
          <a:p>
            <a:pPr algn="ctr"/>
            <a:r>
              <a:rPr lang="en-US" sz="2000" b="1" u="sng" dirty="0">
                <a:solidFill>
                  <a:schemeClr val="bg1"/>
                </a:solidFill>
                <a:latin typeface="Calisto MT" panose="02040603050505030304" pitchFamily="18" charset="77"/>
              </a:rPr>
              <a:t>Creating Welcoming  Care in Aging Spaces For The LGBTQ+ Community Community</a:t>
            </a:r>
          </a:p>
        </p:txBody>
      </p:sp>
      <p:sp>
        <p:nvSpPr>
          <p:cNvPr id="3" name="TextBox 2">
            <a:extLst>
              <a:ext uri="{FF2B5EF4-FFF2-40B4-BE49-F238E27FC236}">
                <a16:creationId xmlns:a16="http://schemas.microsoft.com/office/drawing/2014/main" id="{235BB0FB-DC6C-C008-ABCE-73CB29F9CC0B}"/>
              </a:ext>
            </a:extLst>
          </p:cNvPr>
          <p:cNvSpPr txBox="1"/>
          <p:nvPr/>
        </p:nvSpPr>
        <p:spPr>
          <a:xfrm>
            <a:off x="1208902" y="750792"/>
            <a:ext cx="9862751"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Lesbian, Gay, Bisexual, Transgender, Queer/Questioning, Intersex, Asexual/Agender/Ally</a:t>
            </a:r>
          </a:p>
        </p:txBody>
      </p:sp>
      <p:pic>
        <p:nvPicPr>
          <p:cNvPr id="5" name="Picture 4" descr="A person and person taking a selfie&#10;&#10;Description automatically generated">
            <a:extLst>
              <a:ext uri="{FF2B5EF4-FFF2-40B4-BE49-F238E27FC236}">
                <a16:creationId xmlns:a16="http://schemas.microsoft.com/office/drawing/2014/main" id="{ACBA431C-B09C-5729-7A4F-761AA2230B3D}"/>
              </a:ext>
            </a:extLst>
          </p:cNvPr>
          <p:cNvPicPr>
            <a:picLocks noChangeAspect="1"/>
          </p:cNvPicPr>
          <p:nvPr/>
        </p:nvPicPr>
        <p:blipFill>
          <a:blip r:embed="rId3"/>
          <a:stretch>
            <a:fillRect/>
          </a:stretch>
        </p:blipFill>
        <p:spPr>
          <a:xfrm>
            <a:off x="9588843" y="3425842"/>
            <a:ext cx="2435288" cy="3242828"/>
          </a:xfrm>
          <a:prstGeom prst="rect">
            <a:avLst/>
          </a:prstGeom>
        </p:spPr>
      </p:pic>
      <p:pic>
        <p:nvPicPr>
          <p:cNvPr id="7" name="Picture 6" descr="A group of people holding signs and a banner&#10;&#10;Description automatically generated with low confidence">
            <a:extLst>
              <a:ext uri="{FF2B5EF4-FFF2-40B4-BE49-F238E27FC236}">
                <a16:creationId xmlns:a16="http://schemas.microsoft.com/office/drawing/2014/main" id="{15623067-8973-E7B9-7CE5-B207B96C2673}"/>
              </a:ext>
            </a:extLst>
          </p:cNvPr>
          <p:cNvPicPr>
            <a:picLocks noChangeAspect="1"/>
          </p:cNvPicPr>
          <p:nvPr/>
        </p:nvPicPr>
        <p:blipFill>
          <a:blip r:embed="rId4"/>
          <a:stretch>
            <a:fillRect/>
          </a:stretch>
        </p:blipFill>
        <p:spPr>
          <a:xfrm>
            <a:off x="3006811" y="1470454"/>
            <a:ext cx="6582032" cy="4936524"/>
          </a:xfrm>
          <a:prstGeom prst="rect">
            <a:avLst/>
          </a:prstGeom>
        </p:spPr>
      </p:pic>
      <p:pic>
        <p:nvPicPr>
          <p:cNvPr id="9" name="Picture 8" descr="A group of women wearing matching shirts and hats&#10;&#10;Description automatically generated with low confidence">
            <a:extLst>
              <a:ext uri="{FF2B5EF4-FFF2-40B4-BE49-F238E27FC236}">
                <a16:creationId xmlns:a16="http://schemas.microsoft.com/office/drawing/2014/main" id="{0C97337A-FFAE-FA55-FECC-017DD123A902}"/>
              </a:ext>
            </a:extLst>
          </p:cNvPr>
          <p:cNvPicPr>
            <a:picLocks noChangeAspect="1"/>
          </p:cNvPicPr>
          <p:nvPr/>
        </p:nvPicPr>
        <p:blipFill>
          <a:blip r:embed="rId5"/>
          <a:stretch>
            <a:fillRect/>
          </a:stretch>
        </p:blipFill>
        <p:spPr>
          <a:xfrm>
            <a:off x="167869" y="3425842"/>
            <a:ext cx="2802411" cy="3098526"/>
          </a:xfrm>
          <a:prstGeom prst="rect">
            <a:avLst/>
          </a:prstGeom>
        </p:spPr>
      </p:pic>
    </p:spTree>
    <p:extLst>
      <p:ext uri="{BB962C8B-B14F-4D97-AF65-F5344CB8AC3E}">
        <p14:creationId xmlns:p14="http://schemas.microsoft.com/office/powerpoint/2010/main" val="2225093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48000">
              <a:srgbClr val="C00088">
                <a:alpha val="83000"/>
              </a:srgbClr>
            </a:gs>
            <a:gs pos="100000">
              <a:schemeClr val="accent1">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C229B6-E21D-7152-0CDF-C1178251CA65}"/>
              </a:ext>
            </a:extLst>
          </p:cNvPr>
          <p:cNvSpPr txBox="1"/>
          <p:nvPr/>
        </p:nvSpPr>
        <p:spPr>
          <a:xfrm>
            <a:off x="1270686" y="506627"/>
            <a:ext cx="9650628" cy="369332"/>
          </a:xfrm>
          <a:prstGeom prst="rect">
            <a:avLst/>
          </a:prstGeom>
          <a:noFill/>
        </p:spPr>
        <p:txBody>
          <a:bodyPr wrap="square" rtlCol="0">
            <a:spAutoFit/>
          </a:bodyPr>
          <a:lstStyle/>
          <a:p>
            <a:pPr algn="ctr"/>
            <a:r>
              <a:rPr lang="en-US" b="1" u="sng" dirty="0">
                <a:solidFill>
                  <a:schemeClr val="bg1"/>
                </a:solidFill>
                <a:latin typeface="Calisto MT" panose="02040603050505030304" pitchFamily="18" charset="77"/>
              </a:rPr>
              <a:t>What should you expect to take with you from todays presentation?</a:t>
            </a:r>
          </a:p>
        </p:txBody>
      </p:sp>
      <p:sp>
        <p:nvSpPr>
          <p:cNvPr id="3" name="TextBox 2">
            <a:extLst>
              <a:ext uri="{FF2B5EF4-FFF2-40B4-BE49-F238E27FC236}">
                <a16:creationId xmlns:a16="http://schemas.microsoft.com/office/drawing/2014/main" id="{3EDED4A6-C6AD-FE75-A043-C543E1FC7871}"/>
              </a:ext>
            </a:extLst>
          </p:cNvPr>
          <p:cNvSpPr txBox="1"/>
          <p:nvPr/>
        </p:nvSpPr>
        <p:spPr>
          <a:xfrm>
            <a:off x="1828800" y="1322173"/>
            <a:ext cx="9279924"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New comfort in shifting the conversation on aging from unwelcomed to embraced</a:t>
            </a:r>
          </a:p>
        </p:txBody>
      </p:sp>
      <p:sp>
        <p:nvSpPr>
          <p:cNvPr id="4" name="TextBox 3">
            <a:extLst>
              <a:ext uri="{FF2B5EF4-FFF2-40B4-BE49-F238E27FC236}">
                <a16:creationId xmlns:a16="http://schemas.microsoft.com/office/drawing/2014/main" id="{54E4AB17-447B-B752-3E9A-19E0443C6F0E}"/>
              </a:ext>
            </a:extLst>
          </p:cNvPr>
          <p:cNvSpPr txBox="1"/>
          <p:nvPr/>
        </p:nvSpPr>
        <p:spPr>
          <a:xfrm>
            <a:off x="1828800" y="2458995"/>
            <a:ext cx="7784757"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Finding your own space in  Modern Aging</a:t>
            </a:r>
          </a:p>
        </p:txBody>
      </p:sp>
      <p:sp>
        <p:nvSpPr>
          <p:cNvPr id="5" name="TextBox 4">
            <a:extLst>
              <a:ext uri="{FF2B5EF4-FFF2-40B4-BE49-F238E27FC236}">
                <a16:creationId xmlns:a16="http://schemas.microsoft.com/office/drawing/2014/main" id="{AB77DE5F-E40A-1E6B-F6A6-5798F0DB2F64}"/>
              </a:ext>
            </a:extLst>
          </p:cNvPr>
          <p:cNvSpPr txBox="1"/>
          <p:nvPr/>
        </p:nvSpPr>
        <p:spPr>
          <a:xfrm>
            <a:off x="1828800" y="1890584"/>
            <a:ext cx="7562335"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Gain a better knowledge of the Modern Aging Movement</a:t>
            </a:r>
          </a:p>
        </p:txBody>
      </p:sp>
      <p:sp>
        <p:nvSpPr>
          <p:cNvPr id="6" name="TextBox 5">
            <a:extLst>
              <a:ext uri="{FF2B5EF4-FFF2-40B4-BE49-F238E27FC236}">
                <a16:creationId xmlns:a16="http://schemas.microsoft.com/office/drawing/2014/main" id="{D1D46B9B-838F-0621-8222-A3B646994D95}"/>
              </a:ext>
            </a:extLst>
          </p:cNvPr>
          <p:cNvSpPr txBox="1"/>
          <p:nvPr/>
        </p:nvSpPr>
        <p:spPr>
          <a:xfrm>
            <a:off x="1828800" y="3070655"/>
            <a:ext cx="6660292"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Getting more comfortable outside your comfort zone</a:t>
            </a:r>
          </a:p>
        </p:txBody>
      </p:sp>
      <p:sp>
        <p:nvSpPr>
          <p:cNvPr id="7" name="TextBox 6">
            <a:extLst>
              <a:ext uri="{FF2B5EF4-FFF2-40B4-BE49-F238E27FC236}">
                <a16:creationId xmlns:a16="http://schemas.microsoft.com/office/drawing/2014/main" id="{0DB47B5D-4505-F6C8-AC03-67211855318B}"/>
              </a:ext>
            </a:extLst>
          </p:cNvPr>
          <p:cNvSpPr txBox="1"/>
          <p:nvPr/>
        </p:nvSpPr>
        <p:spPr>
          <a:xfrm>
            <a:off x="1828800" y="3660342"/>
            <a:ext cx="8377881"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Being more thoughtful in being welcoming for all  People &amp; Communities</a:t>
            </a:r>
          </a:p>
        </p:txBody>
      </p:sp>
      <p:sp>
        <p:nvSpPr>
          <p:cNvPr id="9" name="TextBox 8">
            <a:extLst>
              <a:ext uri="{FF2B5EF4-FFF2-40B4-BE49-F238E27FC236}">
                <a16:creationId xmlns:a16="http://schemas.microsoft.com/office/drawing/2014/main" id="{E581EBF8-52F3-591D-616A-BD90CE0B68D6}"/>
              </a:ext>
            </a:extLst>
          </p:cNvPr>
          <p:cNvSpPr txBox="1"/>
          <p:nvPr/>
        </p:nvSpPr>
        <p:spPr>
          <a:xfrm>
            <a:off x="1828799" y="4492357"/>
            <a:ext cx="8044249"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Better Understanding  LGBTQ+ Challenges that are unique in aging </a:t>
            </a:r>
          </a:p>
        </p:txBody>
      </p:sp>
      <p:sp>
        <p:nvSpPr>
          <p:cNvPr id="10" name="TextBox 9">
            <a:extLst>
              <a:ext uri="{FF2B5EF4-FFF2-40B4-BE49-F238E27FC236}">
                <a16:creationId xmlns:a16="http://schemas.microsoft.com/office/drawing/2014/main" id="{1104D3E2-ECF2-2E91-06E1-5E509FE4C955}"/>
              </a:ext>
            </a:extLst>
          </p:cNvPr>
          <p:cNvSpPr txBox="1"/>
          <p:nvPr/>
        </p:nvSpPr>
        <p:spPr>
          <a:xfrm>
            <a:off x="1828799" y="5276335"/>
            <a:ext cx="8044249"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Some pathway ideas for crafting your bespoke aging adventure for yourself</a:t>
            </a:r>
          </a:p>
        </p:txBody>
      </p:sp>
      <p:pic>
        <p:nvPicPr>
          <p:cNvPr id="11" name="Picture 10">
            <a:extLst>
              <a:ext uri="{FF2B5EF4-FFF2-40B4-BE49-F238E27FC236}">
                <a16:creationId xmlns:a16="http://schemas.microsoft.com/office/drawing/2014/main" id="{109CDC13-3815-8681-3A42-B538D7655A24}"/>
              </a:ext>
            </a:extLst>
          </p:cNvPr>
          <p:cNvPicPr>
            <a:picLocks noChangeAspect="1"/>
          </p:cNvPicPr>
          <p:nvPr/>
        </p:nvPicPr>
        <p:blipFill>
          <a:blip r:embed="rId2"/>
          <a:stretch>
            <a:fillRect/>
          </a:stretch>
        </p:blipFill>
        <p:spPr>
          <a:xfrm>
            <a:off x="8885525" y="5051317"/>
            <a:ext cx="3201987" cy="1725483"/>
          </a:xfrm>
          <a:prstGeom prst="rect">
            <a:avLst/>
          </a:prstGeom>
        </p:spPr>
      </p:pic>
    </p:spTree>
    <p:extLst>
      <p:ext uri="{BB962C8B-B14F-4D97-AF65-F5344CB8AC3E}">
        <p14:creationId xmlns:p14="http://schemas.microsoft.com/office/powerpoint/2010/main" val="3149312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38000">
              <a:schemeClr val="accent2">
                <a:lumMod val="97000"/>
                <a:lumOff val="3000"/>
              </a:schemeClr>
            </a:gs>
            <a:gs pos="100000">
              <a:srgbClr val="C00088"/>
            </a:gs>
          </a:gsLst>
          <a:path path="rect">
            <a:fillToRect l="100000" t="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14104-5F01-6E3B-443C-FF347E293996}"/>
              </a:ext>
            </a:extLst>
          </p:cNvPr>
          <p:cNvSpPr txBox="1"/>
          <p:nvPr/>
        </p:nvSpPr>
        <p:spPr>
          <a:xfrm>
            <a:off x="2335426" y="790832"/>
            <a:ext cx="7525265" cy="369332"/>
          </a:xfrm>
          <a:prstGeom prst="rect">
            <a:avLst/>
          </a:prstGeom>
          <a:noFill/>
        </p:spPr>
        <p:txBody>
          <a:bodyPr wrap="square" rtlCol="0">
            <a:spAutoFit/>
          </a:bodyPr>
          <a:lstStyle/>
          <a:p>
            <a:pPr algn="ctr"/>
            <a:r>
              <a:rPr lang="en-US" b="1" dirty="0">
                <a:solidFill>
                  <a:schemeClr val="bg1"/>
                </a:solidFill>
                <a:latin typeface="Calisto MT" panose="02040603050505030304" pitchFamily="18" charset="77"/>
              </a:rPr>
              <a:t>What Are The Pillars Of Modern Aging?</a:t>
            </a:r>
          </a:p>
        </p:txBody>
      </p:sp>
      <p:sp>
        <p:nvSpPr>
          <p:cNvPr id="3" name="TextBox 2">
            <a:extLst>
              <a:ext uri="{FF2B5EF4-FFF2-40B4-BE49-F238E27FC236}">
                <a16:creationId xmlns:a16="http://schemas.microsoft.com/office/drawing/2014/main" id="{2E46BF40-477B-0B3C-9166-303074BBCA8F}"/>
              </a:ext>
            </a:extLst>
          </p:cNvPr>
          <p:cNvSpPr txBox="1"/>
          <p:nvPr/>
        </p:nvSpPr>
        <p:spPr>
          <a:xfrm>
            <a:off x="457200" y="1594022"/>
            <a:ext cx="10948086" cy="369332"/>
          </a:xfrm>
          <a:prstGeom prst="rect">
            <a:avLst/>
          </a:prstGeom>
          <a:noFill/>
        </p:spPr>
        <p:txBody>
          <a:bodyPr wrap="square" rtlCol="0">
            <a:spAutoFit/>
          </a:bodyPr>
          <a:lstStyle/>
          <a:p>
            <a:pPr algn="ctr"/>
            <a:r>
              <a:rPr lang="en-US" b="1" dirty="0">
                <a:solidFill>
                  <a:schemeClr val="bg1"/>
                </a:solidFill>
                <a:latin typeface="Calisto MT" panose="02040603050505030304" pitchFamily="18" charset="77"/>
              </a:rPr>
              <a:t>Modern Aging is Defined by Building An Ecosystem Around Aging To Welcome The Aging Process</a:t>
            </a:r>
          </a:p>
        </p:txBody>
      </p:sp>
      <p:sp>
        <p:nvSpPr>
          <p:cNvPr id="4" name="TextBox 3">
            <a:extLst>
              <a:ext uri="{FF2B5EF4-FFF2-40B4-BE49-F238E27FC236}">
                <a16:creationId xmlns:a16="http://schemas.microsoft.com/office/drawing/2014/main" id="{D9585B4C-06FD-83F6-A23A-A205971A58BF}"/>
              </a:ext>
            </a:extLst>
          </p:cNvPr>
          <p:cNvSpPr txBox="1"/>
          <p:nvPr/>
        </p:nvSpPr>
        <p:spPr>
          <a:xfrm>
            <a:off x="1371600" y="2508422"/>
            <a:ext cx="8859795" cy="5632311"/>
          </a:xfrm>
          <a:prstGeom prst="rect">
            <a:avLst/>
          </a:prstGeom>
          <a:noFill/>
        </p:spPr>
        <p:txBody>
          <a:bodyPr wrap="square" rtlCol="0">
            <a:spAutoFit/>
          </a:bodyPr>
          <a:lstStyle/>
          <a:p>
            <a:pPr marL="342900" indent="-342900">
              <a:buAutoNum type="arabicPeriod"/>
            </a:pPr>
            <a:r>
              <a:rPr lang="en-US" b="1" dirty="0">
                <a:solidFill>
                  <a:schemeClr val="bg1"/>
                </a:solidFill>
                <a:latin typeface="Calisto MT" panose="02040603050505030304" pitchFamily="18" charset="77"/>
              </a:rPr>
              <a:t>Don’t wait to get sick to get healthy!</a:t>
            </a: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r>
              <a:rPr lang="en-US" b="1" dirty="0">
                <a:solidFill>
                  <a:schemeClr val="bg1"/>
                </a:solidFill>
                <a:latin typeface="Calisto MT" panose="02040603050505030304" pitchFamily="18" charset="77"/>
              </a:rPr>
              <a:t>Spend time with more joy and fun in living your life</a:t>
            </a: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r>
              <a:rPr lang="en-US" b="1" dirty="0">
                <a:solidFill>
                  <a:schemeClr val="bg1"/>
                </a:solidFill>
                <a:latin typeface="Calisto MT" panose="02040603050505030304" pitchFamily="18" charset="77"/>
              </a:rPr>
              <a:t>Change  your approach and mindset on what you eat for your own 80,000 meals</a:t>
            </a: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r>
              <a:rPr lang="en-US" b="1" dirty="0">
                <a:solidFill>
                  <a:schemeClr val="bg1"/>
                </a:solidFill>
                <a:latin typeface="Calisto MT" panose="02040603050505030304" pitchFamily="18" charset="77"/>
              </a:rPr>
              <a:t>Spend less time on mobile devices and email and more time connecting with people</a:t>
            </a: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r>
              <a:rPr lang="en-US" b="1" dirty="0">
                <a:solidFill>
                  <a:schemeClr val="bg1"/>
                </a:solidFill>
                <a:latin typeface="Calisto MT" panose="02040603050505030304" pitchFamily="18" charset="77"/>
              </a:rPr>
              <a:t>Refusing to define aging as an unwelcome decline in your life </a:t>
            </a: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r>
              <a:rPr lang="en-US" b="1" dirty="0">
                <a:solidFill>
                  <a:schemeClr val="bg1"/>
                </a:solidFill>
                <a:latin typeface="Calisto MT" panose="02040603050505030304" pitchFamily="18" charset="77"/>
              </a:rPr>
              <a:t>Expecting intelligent design both in physical plant as well as devices for living to maintain purpose from a multi- generational aspect</a:t>
            </a: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r>
              <a:rPr lang="en-US" b="1" dirty="0">
                <a:solidFill>
                  <a:schemeClr val="bg1"/>
                </a:solidFill>
                <a:latin typeface="Calisto MT" panose="02040603050505030304" pitchFamily="18" charset="77"/>
              </a:rPr>
              <a:t>Find every opportunity to exercise as well as </a:t>
            </a:r>
            <a:r>
              <a:rPr lang="en-US" b="1" u="sng" dirty="0">
                <a:solidFill>
                  <a:schemeClr val="bg1"/>
                </a:solidFill>
                <a:latin typeface="Calisto MT" panose="02040603050505030304" pitchFamily="18" charset="77"/>
              </a:rPr>
              <a:t>maintain your core</a:t>
            </a: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endParaRPr lang="en-US" b="1" dirty="0">
              <a:solidFill>
                <a:schemeClr val="bg1"/>
              </a:solidFill>
              <a:latin typeface="Calisto MT" panose="02040603050505030304" pitchFamily="18" charset="77"/>
            </a:endParaRPr>
          </a:p>
          <a:p>
            <a:pPr marL="342900" indent="-342900">
              <a:buAutoNum type="arabicPeriod"/>
            </a:pPr>
            <a:endParaRPr lang="en-US" b="1" dirty="0">
              <a:solidFill>
                <a:schemeClr val="bg1"/>
              </a:solidFill>
              <a:latin typeface="Calisto MT" panose="02040603050505030304" pitchFamily="18" charset="77"/>
            </a:endParaRPr>
          </a:p>
        </p:txBody>
      </p:sp>
    </p:spTree>
    <p:extLst>
      <p:ext uri="{BB962C8B-B14F-4D97-AF65-F5344CB8AC3E}">
        <p14:creationId xmlns:p14="http://schemas.microsoft.com/office/powerpoint/2010/main" val="1499522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0000">
              <a:schemeClr val="accent2">
                <a:lumMod val="97000"/>
                <a:lumOff val="3000"/>
              </a:schemeClr>
            </a:gs>
            <a:gs pos="100000">
              <a:schemeClr val="accent2">
                <a:lumMod val="60000"/>
                <a:lumOff val="40000"/>
              </a:schemeClr>
            </a:gs>
          </a:gsLst>
          <a:path path="circle">
            <a:fillToRect t="100000" r="10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7E21F8-EC6D-B148-F8B8-95CA28B4A320}"/>
              </a:ext>
            </a:extLst>
          </p:cNvPr>
          <p:cNvSpPr txBox="1"/>
          <p:nvPr/>
        </p:nvSpPr>
        <p:spPr>
          <a:xfrm>
            <a:off x="230659" y="457200"/>
            <a:ext cx="7974227" cy="5170646"/>
          </a:xfrm>
          <a:prstGeom prst="rect">
            <a:avLst/>
          </a:prstGeom>
          <a:noFill/>
        </p:spPr>
        <p:txBody>
          <a:bodyPr wrap="square" rtlCol="0">
            <a:spAutoFit/>
          </a:bodyPr>
          <a:lstStyle/>
          <a:p>
            <a:pPr algn="r"/>
            <a:r>
              <a:rPr lang="en-US" sz="2400" b="1" u="sng" dirty="0">
                <a:solidFill>
                  <a:schemeClr val="bg1"/>
                </a:solidFill>
                <a:latin typeface="Calisto MT" panose="02040603050505030304" pitchFamily="18" charset="77"/>
              </a:rPr>
              <a:t>The Lifestyle Habits of the Worlds Healthiest People…</a:t>
            </a:r>
          </a:p>
          <a:p>
            <a:endParaRPr lang="en-US" u="sng" dirty="0">
              <a:solidFill>
                <a:schemeClr val="bg1"/>
              </a:solidFill>
              <a:latin typeface="Calisto MT" panose="02040603050505030304" pitchFamily="18" charset="77"/>
            </a:endParaRPr>
          </a:p>
          <a:p>
            <a:pPr marL="342900" indent="-342900">
              <a:buAutoNum type="arabicPeriod"/>
            </a:pPr>
            <a:r>
              <a:rPr lang="en-US" dirty="0">
                <a:solidFill>
                  <a:schemeClr val="bg1"/>
                </a:solidFill>
              </a:rPr>
              <a:t>Family Comes First – Belonging to Tribe</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Active Local Community Engagement </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Following An All or Mostly Plant Slant Diet – 80% Rule </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 Conducting Physical Activity Every Day – Natural Movement </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Elimination Of Smoking </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Keeping Stress Levels To A Minimum - Downshift</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Maintaining Purpose In Living- Why I wake up!</a:t>
            </a:r>
          </a:p>
          <a:p>
            <a:pPr marL="342900" indent="-342900">
              <a:buAutoNum type="arabicPeriod"/>
            </a:pPr>
            <a:endParaRPr lang="en-US" dirty="0">
              <a:solidFill>
                <a:schemeClr val="bg1"/>
              </a:solidFill>
            </a:endParaRPr>
          </a:p>
          <a:p>
            <a:r>
              <a:rPr lang="en-US" dirty="0" err="1">
                <a:solidFill>
                  <a:schemeClr val="bg1"/>
                </a:solidFill>
              </a:rPr>
              <a:t>Barbagia</a:t>
            </a:r>
            <a:r>
              <a:rPr lang="en-US" dirty="0">
                <a:solidFill>
                  <a:schemeClr val="bg1"/>
                </a:solidFill>
              </a:rPr>
              <a:t> region Sardinia, Ikaria Greece, Nicoya Peninsula,</a:t>
            </a:r>
            <a:br>
              <a:rPr lang="en-US" dirty="0">
                <a:solidFill>
                  <a:schemeClr val="bg1"/>
                </a:solidFill>
              </a:rPr>
            </a:br>
            <a:r>
              <a:rPr lang="en-US" dirty="0">
                <a:solidFill>
                  <a:schemeClr val="bg1"/>
                </a:solidFill>
              </a:rPr>
              <a:t>Costa Rica, Loma Linda CA, Okinawa Japan</a:t>
            </a:r>
          </a:p>
        </p:txBody>
      </p:sp>
      <p:pic>
        <p:nvPicPr>
          <p:cNvPr id="5" name="Picture 4" descr="A picture containing text, screenshot, circle, diagram&#10;&#10;Description automatically generated">
            <a:extLst>
              <a:ext uri="{FF2B5EF4-FFF2-40B4-BE49-F238E27FC236}">
                <a16:creationId xmlns:a16="http://schemas.microsoft.com/office/drawing/2014/main" id="{25253BB7-B6D8-E8B1-1882-DFB3B620D439}"/>
              </a:ext>
            </a:extLst>
          </p:cNvPr>
          <p:cNvPicPr>
            <a:picLocks noChangeAspect="1"/>
          </p:cNvPicPr>
          <p:nvPr/>
        </p:nvPicPr>
        <p:blipFill>
          <a:blip r:embed="rId2"/>
          <a:stretch>
            <a:fillRect/>
          </a:stretch>
        </p:blipFill>
        <p:spPr>
          <a:xfrm>
            <a:off x="6272320" y="1272746"/>
            <a:ext cx="5689021" cy="5263979"/>
          </a:xfrm>
          <a:prstGeom prst="rect">
            <a:avLst/>
          </a:prstGeom>
        </p:spPr>
      </p:pic>
      <p:sp>
        <p:nvSpPr>
          <p:cNvPr id="6" name="TextBox 5">
            <a:extLst>
              <a:ext uri="{FF2B5EF4-FFF2-40B4-BE49-F238E27FC236}">
                <a16:creationId xmlns:a16="http://schemas.microsoft.com/office/drawing/2014/main" id="{13AAE939-67CA-078F-3E03-3420F2060D5C}"/>
              </a:ext>
            </a:extLst>
          </p:cNvPr>
          <p:cNvSpPr txBox="1"/>
          <p:nvPr/>
        </p:nvSpPr>
        <p:spPr>
          <a:xfrm>
            <a:off x="230659" y="5897619"/>
            <a:ext cx="3822357" cy="369332"/>
          </a:xfrm>
          <a:prstGeom prst="rect">
            <a:avLst/>
          </a:prstGeom>
          <a:noFill/>
        </p:spPr>
        <p:txBody>
          <a:bodyPr wrap="square" rtlCol="0">
            <a:spAutoFit/>
          </a:bodyPr>
          <a:lstStyle/>
          <a:p>
            <a:pPr algn="r"/>
            <a:r>
              <a:rPr lang="en-US" b="1" u="sng" dirty="0">
                <a:solidFill>
                  <a:schemeClr val="bg1"/>
                </a:solidFill>
                <a:latin typeface="Calisto MT" panose="02040603050505030304" pitchFamily="18" charset="77"/>
              </a:rPr>
              <a:t>Blue Zone Behaviors</a:t>
            </a:r>
          </a:p>
        </p:txBody>
      </p:sp>
      <p:sp>
        <p:nvSpPr>
          <p:cNvPr id="4" name="TextBox 3">
            <a:extLst>
              <a:ext uri="{FF2B5EF4-FFF2-40B4-BE49-F238E27FC236}">
                <a16:creationId xmlns:a16="http://schemas.microsoft.com/office/drawing/2014/main" id="{9E966820-222A-75C6-6FCB-2D2796C67761}"/>
              </a:ext>
            </a:extLst>
          </p:cNvPr>
          <p:cNvSpPr txBox="1"/>
          <p:nvPr/>
        </p:nvSpPr>
        <p:spPr>
          <a:xfrm>
            <a:off x="9116830" y="471055"/>
            <a:ext cx="2147063" cy="523220"/>
          </a:xfrm>
          <a:prstGeom prst="rect">
            <a:avLst/>
          </a:prstGeom>
          <a:noFill/>
        </p:spPr>
        <p:txBody>
          <a:bodyPr wrap="none" rtlCol="0">
            <a:spAutoFit/>
          </a:bodyPr>
          <a:lstStyle/>
          <a:p>
            <a:r>
              <a:rPr lang="en-US" sz="2800" b="1" u="sng" dirty="0">
                <a:solidFill>
                  <a:schemeClr val="bg1"/>
                </a:solidFill>
                <a:latin typeface="Calisto MT" panose="02040603050505030304" pitchFamily="18" charset="77"/>
              </a:rPr>
              <a:t>The Power 9</a:t>
            </a:r>
          </a:p>
        </p:txBody>
      </p:sp>
    </p:spTree>
    <p:extLst>
      <p:ext uri="{BB962C8B-B14F-4D97-AF65-F5344CB8AC3E}">
        <p14:creationId xmlns:p14="http://schemas.microsoft.com/office/powerpoint/2010/main" val="185969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38000">
              <a:schemeClr val="accent2">
                <a:lumMod val="97000"/>
                <a:lumOff val="3000"/>
              </a:schemeClr>
            </a:gs>
            <a:gs pos="100000">
              <a:schemeClr val="accent1"/>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50A75-D4DD-30E5-26CE-7D4198C3DC1A}"/>
              </a:ext>
            </a:extLst>
          </p:cNvPr>
          <p:cNvSpPr txBox="1"/>
          <p:nvPr/>
        </p:nvSpPr>
        <p:spPr>
          <a:xfrm>
            <a:off x="2022764" y="358346"/>
            <a:ext cx="8659091" cy="400110"/>
          </a:xfrm>
          <a:prstGeom prst="rect">
            <a:avLst/>
          </a:prstGeom>
          <a:noFill/>
        </p:spPr>
        <p:txBody>
          <a:bodyPr wrap="square" rtlCol="0">
            <a:spAutoFit/>
          </a:bodyPr>
          <a:lstStyle/>
          <a:p>
            <a:pPr algn="ctr"/>
            <a:r>
              <a:rPr lang="en-US" sz="2000" b="1" u="sng" dirty="0">
                <a:solidFill>
                  <a:schemeClr val="bg1"/>
                </a:solidFill>
                <a:latin typeface="Calisto MT" panose="02040603050505030304" pitchFamily="18" charset="77"/>
              </a:rPr>
              <a:t>Whole Life Aging For All People -Crafted by the ICAA Think Tank</a:t>
            </a:r>
          </a:p>
        </p:txBody>
      </p:sp>
      <p:pic>
        <p:nvPicPr>
          <p:cNvPr id="6" name="Picture 5" descr="A picture containing text, screenshot, logo, font&#10;&#10;Description automatically generated">
            <a:extLst>
              <a:ext uri="{FF2B5EF4-FFF2-40B4-BE49-F238E27FC236}">
                <a16:creationId xmlns:a16="http://schemas.microsoft.com/office/drawing/2014/main" id="{A0BCE27D-13F2-B929-1C60-3D9CEEB86E98}"/>
              </a:ext>
            </a:extLst>
          </p:cNvPr>
          <p:cNvPicPr>
            <a:picLocks noChangeAspect="1"/>
          </p:cNvPicPr>
          <p:nvPr/>
        </p:nvPicPr>
        <p:blipFill>
          <a:blip r:embed="rId2"/>
          <a:stretch>
            <a:fillRect/>
          </a:stretch>
        </p:blipFill>
        <p:spPr>
          <a:xfrm>
            <a:off x="368643" y="841976"/>
            <a:ext cx="5581136" cy="5581136"/>
          </a:xfrm>
          <a:prstGeom prst="rect">
            <a:avLst/>
          </a:prstGeom>
        </p:spPr>
      </p:pic>
      <p:pic>
        <p:nvPicPr>
          <p:cNvPr id="8" name="Picture 7" descr="A picture containing text, logo, circle&#10;&#10;Description automatically generated">
            <a:extLst>
              <a:ext uri="{FF2B5EF4-FFF2-40B4-BE49-F238E27FC236}">
                <a16:creationId xmlns:a16="http://schemas.microsoft.com/office/drawing/2014/main" id="{68CB122B-3608-9A0E-D610-902EA40DAFBC}"/>
              </a:ext>
            </a:extLst>
          </p:cNvPr>
          <p:cNvPicPr>
            <a:picLocks noChangeAspect="1"/>
          </p:cNvPicPr>
          <p:nvPr/>
        </p:nvPicPr>
        <p:blipFill>
          <a:blip r:embed="rId3"/>
          <a:stretch>
            <a:fillRect/>
          </a:stretch>
        </p:blipFill>
        <p:spPr>
          <a:xfrm>
            <a:off x="6437185" y="885567"/>
            <a:ext cx="5581136" cy="5581136"/>
          </a:xfrm>
          <a:prstGeom prst="rect">
            <a:avLst/>
          </a:prstGeom>
        </p:spPr>
      </p:pic>
      <p:sp>
        <p:nvSpPr>
          <p:cNvPr id="9" name="TextBox 8">
            <a:extLst>
              <a:ext uri="{FF2B5EF4-FFF2-40B4-BE49-F238E27FC236}">
                <a16:creationId xmlns:a16="http://schemas.microsoft.com/office/drawing/2014/main" id="{AC463A99-14A7-C3FA-739A-46D87082DE4F}"/>
              </a:ext>
            </a:extLst>
          </p:cNvPr>
          <p:cNvSpPr txBox="1"/>
          <p:nvPr/>
        </p:nvSpPr>
        <p:spPr>
          <a:xfrm>
            <a:off x="5949779" y="3105834"/>
            <a:ext cx="205946" cy="646331"/>
          </a:xfrm>
          <a:prstGeom prst="rect">
            <a:avLst/>
          </a:prstGeom>
          <a:noFill/>
        </p:spPr>
        <p:txBody>
          <a:bodyPr wrap="square" rtlCol="0">
            <a:spAutoFit/>
          </a:bodyPr>
          <a:lstStyle/>
          <a:p>
            <a:r>
              <a:rPr lang="en-US" sz="3600" b="1" dirty="0">
                <a:solidFill>
                  <a:schemeClr val="bg1"/>
                </a:solidFill>
                <a:latin typeface="Calisto MT" panose="02040603050505030304" pitchFamily="18" charset="77"/>
              </a:rPr>
              <a:t>+</a:t>
            </a:r>
          </a:p>
        </p:txBody>
      </p:sp>
    </p:spTree>
    <p:extLst>
      <p:ext uri="{BB962C8B-B14F-4D97-AF65-F5344CB8AC3E}">
        <p14:creationId xmlns:p14="http://schemas.microsoft.com/office/powerpoint/2010/main" val="205450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38000">
              <a:schemeClr val="accent2">
                <a:lumMod val="97000"/>
                <a:lumOff val="3000"/>
              </a:schemeClr>
            </a:gs>
            <a:gs pos="100000">
              <a:srgbClr val="C00088"/>
            </a:gs>
          </a:gsLst>
          <a:path path="rect">
            <a:fillToRect l="100000" t="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560B70-CABB-9B11-65E1-2D86F582A593}"/>
              </a:ext>
            </a:extLst>
          </p:cNvPr>
          <p:cNvSpPr txBox="1"/>
          <p:nvPr/>
        </p:nvSpPr>
        <p:spPr>
          <a:xfrm>
            <a:off x="3076832" y="271849"/>
            <a:ext cx="6277233" cy="400110"/>
          </a:xfrm>
          <a:prstGeom prst="rect">
            <a:avLst/>
          </a:prstGeom>
          <a:noFill/>
        </p:spPr>
        <p:txBody>
          <a:bodyPr wrap="square" rtlCol="0">
            <a:spAutoFit/>
          </a:bodyPr>
          <a:lstStyle/>
          <a:p>
            <a:pPr algn="ctr"/>
            <a:r>
              <a:rPr lang="en-US" sz="2000" b="1" u="sng" dirty="0">
                <a:solidFill>
                  <a:schemeClr val="bg1"/>
                </a:solidFill>
                <a:latin typeface="Calisto MT" panose="02040603050505030304" pitchFamily="18" charset="77"/>
              </a:rPr>
              <a:t>Aging And Sexuality: The  Great Myths</a:t>
            </a:r>
          </a:p>
        </p:txBody>
      </p:sp>
      <p:sp>
        <p:nvSpPr>
          <p:cNvPr id="3" name="TextBox 2">
            <a:extLst>
              <a:ext uri="{FF2B5EF4-FFF2-40B4-BE49-F238E27FC236}">
                <a16:creationId xmlns:a16="http://schemas.microsoft.com/office/drawing/2014/main" id="{49FA830B-6422-0F16-96BF-8ACFA2888E5A}"/>
              </a:ext>
            </a:extLst>
          </p:cNvPr>
          <p:cNvSpPr txBox="1"/>
          <p:nvPr/>
        </p:nvSpPr>
        <p:spPr>
          <a:xfrm>
            <a:off x="769488" y="1085095"/>
            <a:ext cx="8316098"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Sex is not on the minds of older adults</a:t>
            </a:r>
          </a:p>
        </p:txBody>
      </p:sp>
      <p:sp>
        <p:nvSpPr>
          <p:cNvPr id="4" name="TextBox 3">
            <a:extLst>
              <a:ext uri="{FF2B5EF4-FFF2-40B4-BE49-F238E27FC236}">
                <a16:creationId xmlns:a16="http://schemas.microsoft.com/office/drawing/2014/main" id="{556942A7-1B33-C22A-A1EB-4CD47B818EF2}"/>
              </a:ext>
            </a:extLst>
          </p:cNvPr>
          <p:cNvSpPr txBox="1"/>
          <p:nvPr/>
        </p:nvSpPr>
        <p:spPr>
          <a:xfrm>
            <a:off x="216243" y="1618735"/>
            <a:ext cx="6153665" cy="369332"/>
          </a:xfrm>
          <a:prstGeom prst="rect">
            <a:avLst/>
          </a:prstGeom>
          <a:noFill/>
        </p:spPr>
        <p:txBody>
          <a:bodyPr wrap="square" rtlCol="0">
            <a:spAutoFit/>
          </a:bodyPr>
          <a:lstStyle/>
          <a:p>
            <a:pPr algn="ctr"/>
            <a:r>
              <a:rPr lang="en-US" b="1" dirty="0">
                <a:solidFill>
                  <a:schemeClr val="bg1"/>
                </a:solidFill>
                <a:latin typeface="Calisto MT" panose="02040603050505030304" pitchFamily="18" charset="77"/>
              </a:rPr>
              <a:t>Romance and physical attraction decline with age</a:t>
            </a:r>
          </a:p>
        </p:txBody>
      </p:sp>
      <p:sp>
        <p:nvSpPr>
          <p:cNvPr id="5" name="TextBox 4">
            <a:extLst>
              <a:ext uri="{FF2B5EF4-FFF2-40B4-BE49-F238E27FC236}">
                <a16:creationId xmlns:a16="http://schemas.microsoft.com/office/drawing/2014/main" id="{2A1147F8-CF17-8F31-8460-509445C22383}"/>
              </a:ext>
            </a:extLst>
          </p:cNvPr>
          <p:cNvSpPr txBox="1"/>
          <p:nvPr/>
        </p:nvSpPr>
        <p:spPr>
          <a:xfrm>
            <a:off x="769488" y="2165750"/>
            <a:ext cx="8884508"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Age related physiological changes make meaningful sexual relationships impossible </a:t>
            </a:r>
          </a:p>
        </p:txBody>
      </p:sp>
      <p:sp>
        <p:nvSpPr>
          <p:cNvPr id="6" name="TextBox 5">
            <a:extLst>
              <a:ext uri="{FF2B5EF4-FFF2-40B4-BE49-F238E27FC236}">
                <a16:creationId xmlns:a16="http://schemas.microsoft.com/office/drawing/2014/main" id="{2D9345A0-C4D1-3036-57EC-5D5218A23141}"/>
              </a:ext>
            </a:extLst>
          </p:cNvPr>
          <p:cNvSpPr txBox="1"/>
          <p:nvPr/>
        </p:nvSpPr>
        <p:spPr>
          <a:xfrm>
            <a:off x="2508422" y="3348681"/>
            <a:ext cx="7685901" cy="400110"/>
          </a:xfrm>
          <a:prstGeom prst="rect">
            <a:avLst/>
          </a:prstGeom>
          <a:noFill/>
        </p:spPr>
        <p:txBody>
          <a:bodyPr wrap="square" rtlCol="0">
            <a:spAutoFit/>
          </a:bodyPr>
          <a:lstStyle/>
          <a:p>
            <a:r>
              <a:rPr lang="en-US" sz="2000" b="1" u="sng" dirty="0">
                <a:solidFill>
                  <a:schemeClr val="bg1"/>
                </a:solidFill>
                <a:latin typeface="Calisto MT" panose="02040603050505030304" pitchFamily="18" charset="77"/>
              </a:rPr>
              <a:t>A Few Important</a:t>
            </a:r>
            <a:r>
              <a:rPr lang="en-US" u="sng" dirty="0">
                <a:solidFill>
                  <a:schemeClr val="bg1"/>
                </a:solidFill>
                <a:latin typeface="Calisto MT" panose="02040603050505030304" pitchFamily="18" charset="77"/>
              </a:rPr>
              <a:t> </a:t>
            </a:r>
            <a:r>
              <a:rPr lang="en-US" b="1" u="sng" dirty="0">
                <a:solidFill>
                  <a:schemeClr val="bg1"/>
                </a:solidFill>
                <a:latin typeface="Calisto MT" panose="02040603050505030304" pitchFamily="18" charset="77"/>
              </a:rPr>
              <a:t>Facts To Consider In Being Proactive As A Resource</a:t>
            </a:r>
          </a:p>
        </p:txBody>
      </p:sp>
      <p:sp>
        <p:nvSpPr>
          <p:cNvPr id="7" name="TextBox 6">
            <a:extLst>
              <a:ext uri="{FF2B5EF4-FFF2-40B4-BE49-F238E27FC236}">
                <a16:creationId xmlns:a16="http://schemas.microsoft.com/office/drawing/2014/main" id="{D774202B-A312-229B-E26B-929F6E461FB4}"/>
              </a:ext>
            </a:extLst>
          </p:cNvPr>
          <p:cNvSpPr txBox="1"/>
          <p:nvPr/>
        </p:nvSpPr>
        <p:spPr>
          <a:xfrm>
            <a:off x="642551" y="3818238"/>
            <a:ext cx="11454714"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Modern Agers are one of the fastest growing STD carriers of chlamydia, gonorrhea, syphilis and trichomoniasis</a:t>
            </a:r>
          </a:p>
        </p:txBody>
      </p:sp>
      <p:sp>
        <p:nvSpPr>
          <p:cNvPr id="8" name="TextBox 7">
            <a:extLst>
              <a:ext uri="{FF2B5EF4-FFF2-40B4-BE49-F238E27FC236}">
                <a16:creationId xmlns:a16="http://schemas.microsoft.com/office/drawing/2014/main" id="{EDD4BA52-B4A3-E467-D540-97F2AFA82DDA}"/>
              </a:ext>
            </a:extLst>
          </p:cNvPr>
          <p:cNvSpPr txBox="1"/>
          <p:nvPr/>
        </p:nvSpPr>
        <p:spPr>
          <a:xfrm>
            <a:off x="642550" y="4281044"/>
            <a:ext cx="8297564"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Modern Agers  have the lowest use of </a:t>
            </a:r>
            <a:r>
              <a:rPr lang="en-US" b="1" dirty="0">
                <a:solidFill>
                  <a:schemeClr val="bg1"/>
                </a:solidFill>
              </a:rPr>
              <a:t>condoms - encourage to help reduce STD’s</a:t>
            </a:r>
          </a:p>
        </p:txBody>
      </p:sp>
      <p:sp>
        <p:nvSpPr>
          <p:cNvPr id="10" name="TextBox 9">
            <a:extLst>
              <a:ext uri="{FF2B5EF4-FFF2-40B4-BE49-F238E27FC236}">
                <a16:creationId xmlns:a16="http://schemas.microsoft.com/office/drawing/2014/main" id="{B5664697-BAA3-F380-AB9C-51A8847C1DDD}"/>
              </a:ext>
            </a:extLst>
          </p:cNvPr>
          <p:cNvSpPr txBox="1"/>
          <p:nvPr/>
        </p:nvSpPr>
        <p:spPr>
          <a:xfrm>
            <a:off x="769489" y="2691764"/>
            <a:ext cx="8170626" cy="369332"/>
          </a:xfrm>
          <a:prstGeom prst="rect">
            <a:avLst/>
          </a:prstGeom>
          <a:noFill/>
        </p:spPr>
        <p:txBody>
          <a:bodyPr wrap="square" rtlCol="0">
            <a:spAutoFit/>
          </a:bodyPr>
          <a:lstStyle/>
          <a:p>
            <a:r>
              <a:rPr lang="en-US" b="1" dirty="0">
                <a:solidFill>
                  <a:schemeClr val="bg1"/>
                </a:solidFill>
              </a:rPr>
              <a:t>One must appear youthful in order to express sexuality or have sex </a:t>
            </a:r>
          </a:p>
        </p:txBody>
      </p:sp>
      <p:sp>
        <p:nvSpPr>
          <p:cNvPr id="12" name="TextBox 11">
            <a:extLst>
              <a:ext uri="{FF2B5EF4-FFF2-40B4-BE49-F238E27FC236}">
                <a16:creationId xmlns:a16="http://schemas.microsoft.com/office/drawing/2014/main" id="{551B703C-F0DB-DDB8-2858-988F4E72ED22}"/>
              </a:ext>
            </a:extLst>
          </p:cNvPr>
          <p:cNvSpPr txBox="1"/>
          <p:nvPr/>
        </p:nvSpPr>
        <p:spPr>
          <a:xfrm>
            <a:off x="642550" y="4782751"/>
            <a:ext cx="8297564"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Erectile dysfunction solutions like Cialis and Viagra – understanding health risks</a:t>
            </a:r>
          </a:p>
        </p:txBody>
      </p:sp>
      <p:sp>
        <p:nvSpPr>
          <p:cNvPr id="13" name="TextBox 12">
            <a:extLst>
              <a:ext uri="{FF2B5EF4-FFF2-40B4-BE49-F238E27FC236}">
                <a16:creationId xmlns:a16="http://schemas.microsoft.com/office/drawing/2014/main" id="{A4BDC8E3-8088-19AF-5B6A-A3D592BCA7B6}"/>
              </a:ext>
            </a:extLst>
          </p:cNvPr>
          <p:cNvSpPr txBox="1"/>
          <p:nvPr/>
        </p:nvSpPr>
        <p:spPr>
          <a:xfrm>
            <a:off x="642550" y="5344981"/>
            <a:ext cx="8297564"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Women are prone to more vaginal dryness as they age – availability of lubricants</a:t>
            </a:r>
          </a:p>
        </p:txBody>
      </p:sp>
      <p:sp>
        <p:nvSpPr>
          <p:cNvPr id="14" name="TextBox 13">
            <a:extLst>
              <a:ext uri="{FF2B5EF4-FFF2-40B4-BE49-F238E27FC236}">
                <a16:creationId xmlns:a16="http://schemas.microsoft.com/office/drawing/2014/main" id="{5CEF6010-15F8-9884-C812-7AFDD3C66283}"/>
              </a:ext>
            </a:extLst>
          </p:cNvPr>
          <p:cNvSpPr txBox="1"/>
          <p:nvPr/>
        </p:nvSpPr>
        <p:spPr>
          <a:xfrm>
            <a:off x="642550" y="6023805"/>
            <a:ext cx="7957753"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Respect the privacy or personal devices as well as privacy of  home activity</a:t>
            </a:r>
          </a:p>
        </p:txBody>
      </p:sp>
      <p:pic>
        <p:nvPicPr>
          <p:cNvPr id="11" name="Picture 10" descr="A rainbow colored text on a black background&#10;&#10;Description automatically generated">
            <a:extLst>
              <a:ext uri="{FF2B5EF4-FFF2-40B4-BE49-F238E27FC236}">
                <a16:creationId xmlns:a16="http://schemas.microsoft.com/office/drawing/2014/main" id="{ED9358DC-0330-2AC3-1B36-5A8A03972169}"/>
              </a:ext>
            </a:extLst>
          </p:cNvPr>
          <p:cNvPicPr>
            <a:picLocks noChangeAspect="1"/>
          </p:cNvPicPr>
          <p:nvPr/>
        </p:nvPicPr>
        <p:blipFill>
          <a:blip r:embed="rId2"/>
          <a:stretch>
            <a:fillRect/>
          </a:stretch>
        </p:blipFill>
        <p:spPr>
          <a:xfrm>
            <a:off x="9422679" y="5152083"/>
            <a:ext cx="2674586" cy="1441278"/>
          </a:xfrm>
          <a:prstGeom prst="rect">
            <a:avLst/>
          </a:prstGeom>
        </p:spPr>
      </p:pic>
    </p:spTree>
    <p:extLst>
      <p:ext uri="{BB962C8B-B14F-4D97-AF65-F5344CB8AC3E}">
        <p14:creationId xmlns:p14="http://schemas.microsoft.com/office/powerpoint/2010/main" val="2109439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38000">
              <a:schemeClr val="accent2">
                <a:lumMod val="97000"/>
                <a:lumOff val="3000"/>
              </a:schemeClr>
            </a:gs>
            <a:gs pos="100000">
              <a:srgbClr val="FFC000"/>
            </a:gs>
          </a:gsLst>
          <a:path path="rect">
            <a:fillToRect r="100000" b="100000"/>
          </a:path>
          <a:tileRect l="-100000" t="-100000"/>
        </a:gradFill>
        <a:effectLst/>
      </p:bgPr>
    </p:bg>
    <p:spTree>
      <p:nvGrpSpPr>
        <p:cNvPr id="1" name=""/>
        <p:cNvGrpSpPr/>
        <p:nvPr/>
      </p:nvGrpSpPr>
      <p:grpSpPr>
        <a:xfrm>
          <a:off x="0" y="0"/>
          <a:ext cx="0" cy="0"/>
          <a:chOff x="0" y="0"/>
          <a:chExt cx="0" cy="0"/>
        </a:xfrm>
      </p:grpSpPr>
      <p:pic>
        <p:nvPicPr>
          <p:cNvPr id="3" name="Picture 2" descr="A group of cartoon characters&#10;&#10;Description automatically generated with low confidence">
            <a:extLst>
              <a:ext uri="{FF2B5EF4-FFF2-40B4-BE49-F238E27FC236}">
                <a16:creationId xmlns:a16="http://schemas.microsoft.com/office/drawing/2014/main" id="{93AC3A41-6AB4-D2CC-1F9A-2F8C3A3A2255}"/>
              </a:ext>
            </a:extLst>
          </p:cNvPr>
          <p:cNvPicPr>
            <a:picLocks noChangeAspect="1"/>
          </p:cNvPicPr>
          <p:nvPr/>
        </p:nvPicPr>
        <p:blipFill>
          <a:blip r:embed="rId2"/>
          <a:stretch>
            <a:fillRect/>
          </a:stretch>
        </p:blipFill>
        <p:spPr>
          <a:xfrm>
            <a:off x="3647303" y="4434704"/>
            <a:ext cx="3779046" cy="2116266"/>
          </a:xfrm>
          <a:prstGeom prst="rect">
            <a:avLst/>
          </a:prstGeom>
        </p:spPr>
      </p:pic>
      <p:pic>
        <p:nvPicPr>
          <p:cNvPr id="5" name="Picture 4" descr="An old person blowing out candles on a cake&#10;&#10;Description automatically generated with low confidence">
            <a:extLst>
              <a:ext uri="{FF2B5EF4-FFF2-40B4-BE49-F238E27FC236}">
                <a16:creationId xmlns:a16="http://schemas.microsoft.com/office/drawing/2014/main" id="{5C648301-49B5-29D1-FFC8-A73CBB188B7F}"/>
              </a:ext>
            </a:extLst>
          </p:cNvPr>
          <p:cNvPicPr>
            <a:picLocks noChangeAspect="1"/>
          </p:cNvPicPr>
          <p:nvPr/>
        </p:nvPicPr>
        <p:blipFill>
          <a:blip r:embed="rId3"/>
          <a:stretch>
            <a:fillRect/>
          </a:stretch>
        </p:blipFill>
        <p:spPr>
          <a:xfrm>
            <a:off x="270647" y="3753868"/>
            <a:ext cx="2559050" cy="2797102"/>
          </a:xfrm>
          <a:prstGeom prst="rect">
            <a:avLst/>
          </a:prstGeom>
        </p:spPr>
      </p:pic>
      <p:pic>
        <p:nvPicPr>
          <p:cNvPr id="7" name="Picture 6" descr="A picture containing human face, person, indoor, clothing&#10;&#10;Description automatically generated">
            <a:extLst>
              <a:ext uri="{FF2B5EF4-FFF2-40B4-BE49-F238E27FC236}">
                <a16:creationId xmlns:a16="http://schemas.microsoft.com/office/drawing/2014/main" id="{84E24D5E-B66B-B741-662A-59B3B94D5A80}"/>
              </a:ext>
            </a:extLst>
          </p:cNvPr>
          <p:cNvPicPr>
            <a:picLocks noChangeAspect="1"/>
          </p:cNvPicPr>
          <p:nvPr/>
        </p:nvPicPr>
        <p:blipFill>
          <a:blip r:embed="rId4"/>
          <a:stretch>
            <a:fillRect/>
          </a:stretch>
        </p:blipFill>
        <p:spPr>
          <a:xfrm>
            <a:off x="8072505" y="4507769"/>
            <a:ext cx="3527110" cy="2116266"/>
          </a:xfrm>
          <a:prstGeom prst="rect">
            <a:avLst/>
          </a:prstGeom>
        </p:spPr>
      </p:pic>
      <p:sp>
        <p:nvSpPr>
          <p:cNvPr id="8" name="TextBox 7">
            <a:extLst>
              <a:ext uri="{FF2B5EF4-FFF2-40B4-BE49-F238E27FC236}">
                <a16:creationId xmlns:a16="http://schemas.microsoft.com/office/drawing/2014/main" id="{DE1E0416-8D44-0104-B669-70FE895C697C}"/>
              </a:ext>
            </a:extLst>
          </p:cNvPr>
          <p:cNvSpPr txBox="1"/>
          <p:nvPr/>
        </p:nvSpPr>
        <p:spPr>
          <a:xfrm>
            <a:off x="2631989" y="457200"/>
            <a:ext cx="6437870" cy="369332"/>
          </a:xfrm>
          <a:prstGeom prst="rect">
            <a:avLst/>
          </a:prstGeom>
          <a:noFill/>
        </p:spPr>
        <p:txBody>
          <a:bodyPr wrap="square" rtlCol="0">
            <a:spAutoFit/>
          </a:bodyPr>
          <a:lstStyle/>
          <a:p>
            <a:pPr algn="ctr"/>
            <a:r>
              <a:rPr lang="en-US" b="1" u="sng" dirty="0">
                <a:solidFill>
                  <a:schemeClr val="bg1"/>
                </a:solidFill>
                <a:latin typeface="Calisto MT" panose="02040603050505030304" pitchFamily="18" charset="77"/>
              </a:rPr>
              <a:t>Recreational Drug Use In The Modern Aging Community</a:t>
            </a:r>
          </a:p>
        </p:txBody>
      </p:sp>
      <p:sp>
        <p:nvSpPr>
          <p:cNvPr id="9" name="TextBox 8">
            <a:extLst>
              <a:ext uri="{FF2B5EF4-FFF2-40B4-BE49-F238E27FC236}">
                <a16:creationId xmlns:a16="http://schemas.microsoft.com/office/drawing/2014/main" id="{C77413AC-EB43-D4B8-0624-E83406BEBC86}"/>
              </a:ext>
            </a:extLst>
          </p:cNvPr>
          <p:cNvSpPr txBox="1"/>
          <p:nvPr/>
        </p:nvSpPr>
        <p:spPr>
          <a:xfrm>
            <a:off x="1124464" y="1274207"/>
            <a:ext cx="10144897"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Among Modern Agers – 38% men and 25% of women over 50 have used cannabis in the last year </a:t>
            </a:r>
          </a:p>
        </p:txBody>
      </p:sp>
      <p:sp>
        <p:nvSpPr>
          <p:cNvPr id="10" name="TextBox 9">
            <a:extLst>
              <a:ext uri="{FF2B5EF4-FFF2-40B4-BE49-F238E27FC236}">
                <a16:creationId xmlns:a16="http://schemas.microsoft.com/office/drawing/2014/main" id="{FA731FB2-322F-7398-E02B-5739475DC7C6}"/>
              </a:ext>
            </a:extLst>
          </p:cNvPr>
          <p:cNvSpPr txBox="1"/>
          <p:nvPr/>
        </p:nvSpPr>
        <p:spPr>
          <a:xfrm>
            <a:off x="1124464" y="3047311"/>
            <a:ext cx="10330249" cy="369332"/>
          </a:xfrm>
          <a:prstGeom prst="rect">
            <a:avLst/>
          </a:prstGeom>
          <a:noFill/>
        </p:spPr>
        <p:txBody>
          <a:bodyPr wrap="square" rtlCol="0">
            <a:spAutoFit/>
          </a:bodyPr>
          <a:lstStyle/>
          <a:p>
            <a:r>
              <a:rPr lang="en-US" b="1" u="sng" dirty="0">
                <a:solidFill>
                  <a:schemeClr val="bg1"/>
                </a:solidFill>
                <a:latin typeface="Calisto MT" panose="02040603050505030304" pitchFamily="18" charset="77"/>
              </a:rPr>
              <a:t>Must be aware of the risks associated with balance, heart palpitations, confusion and panic/Bad trip</a:t>
            </a:r>
          </a:p>
        </p:txBody>
      </p:sp>
      <p:sp>
        <p:nvSpPr>
          <p:cNvPr id="11" name="TextBox 10">
            <a:extLst>
              <a:ext uri="{FF2B5EF4-FFF2-40B4-BE49-F238E27FC236}">
                <a16:creationId xmlns:a16="http://schemas.microsoft.com/office/drawing/2014/main" id="{E0604248-169C-6C09-7F18-20B8C6DA12EC}"/>
              </a:ext>
            </a:extLst>
          </p:cNvPr>
          <p:cNvSpPr txBox="1"/>
          <p:nvPr/>
        </p:nvSpPr>
        <p:spPr>
          <a:xfrm>
            <a:off x="1124464" y="1727153"/>
            <a:ext cx="10453816"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Psilocybin use with Modern Agers can reduce anxiety and depression associated with impending end of life. There have also been extensive studies on use to address dementia as well as pain management</a:t>
            </a:r>
          </a:p>
        </p:txBody>
      </p:sp>
      <p:sp>
        <p:nvSpPr>
          <p:cNvPr id="12" name="TextBox 11">
            <a:extLst>
              <a:ext uri="{FF2B5EF4-FFF2-40B4-BE49-F238E27FC236}">
                <a16:creationId xmlns:a16="http://schemas.microsoft.com/office/drawing/2014/main" id="{65259DA1-A79D-4495-BDD3-1391B2B97FDF}"/>
              </a:ext>
            </a:extLst>
          </p:cNvPr>
          <p:cNvSpPr txBox="1"/>
          <p:nvPr/>
        </p:nvSpPr>
        <p:spPr>
          <a:xfrm>
            <a:off x="1124464" y="2428951"/>
            <a:ext cx="10144897"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With more legalization there has been an increase in psilocybin  use of 250% with people over 65</a:t>
            </a:r>
          </a:p>
        </p:txBody>
      </p:sp>
    </p:spTree>
    <p:extLst>
      <p:ext uri="{BB962C8B-B14F-4D97-AF65-F5344CB8AC3E}">
        <p14:creationId xmlns:p14="http://schemas.microsoft.com/office/powerpoint/2010/main" val="523396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6764</TotalTime>
  <Words>827</Words>
  <Application>Microsoft Macintosh PowerPoint</Application>
  <PresentationFormat>Widescreen</PresentationFormat>
  <Paragraphs>92</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Calisto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Haack</dc:creator>
  <cp:lastModifiedBy>David Haack</cp:lastModifiedBy>
  <cp:revision>37</cp:revision>
  <dcterms:created xsi:type="dcterms:W3CDTF">2023-05-13T21:21:53Z</dcterms:created>
  <dcterms:modified xsi:type="dcterms:W3CDTF">2024-05-20T19:22:47Z</dcterms:modified>
</cp:coreProperties>
</file>