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 id="2147483667" r:id="rId6"/>
    <p:sldMasterId id="2147483669" r:id="rId7"/>
  </p:sldMasterIdLst>
  <p:notesMasterIdLst>
    <p:notesMasterId r:id="rId28"/>
  </p:notesMasterIdLst>
  <p:handoutMasterIdLst>
    <p:handoutMasterId r:id="rId29"/>
  </p:handoutMasterIdLst>
  <p:sldIdLst>
    <p:sldId id="257" r:id="rId8"/>
    <p:sldId id="258" r:id="rId9"/>
    <p:sldId id="262" r:id="rId10"/>
    <p:sldId id="1881" r:id="rId11"/>
    <p:sldId id="1883" r:id="rId12"/>
    <p:sldId id="941" r:id="rId13"/>
    <p:sldId id="955" r:id="rId14"/>
    <p:sldId id="272" r:id="rId15"/>
    <p:sldId id="1884" r:id="rId16"/>
    <p:sldId id="271" r:id="rId17"/>
    <p:sldId id="1885" r:id="rId18"/>
    <p:sldId id="467" r:id="rId19"/>
    <p:sldId id="267" r:id="rId20"/>
    <p:sldId id="1886" r:id="rId21"/>
    <p:sldId id="268" r:id="rId22"/>
    <p:sldId id="266" r:id="rId23"/>
    <p:sldId id="259" r:id="rId24"/>
    <p:sldId id="261" r:id="rId25"/>
    <p:sldId id="270" r:id="rId26"/>
    <p:sldId id="26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23888E-1DB4-4113-ABD5-B463E50747AB}" v="3" dt="2024-05-03T17:55:17.061"/>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F51154-3BF2-40B2-A7EB-19D08F1D2F7D}" type="doc">
      <dgm:prSet loTypeId="urn:microsoft.com/office/officeart/2018/2/layout/IconLabelList" loCatId="icon" qsTypeId="urn:microsoft.com/office/officeart/2005/8/quickstyle/simple1" qsCatId="simple" csTypeId="urn:microsoft.com/office/officeart/2005/8/colors/accent1_5" csCatId="accent1" phldr="1"/>
      <dgm:spPr/>
      <dgm:t>
        <a:bodyPr/>
        <a:lstStyle/>
        <a:p>
          <a:endParaRPr lang="en-US"/>
        </a:p>
      </dgm:t>
    </dgm:pt>
    <dgm:pt modelId="{547D6E99-AD46-45AF-89A0-7BE8BFB5032E}">
      <dgm:prSet/>
      <dgm:spPr/>
      <dgm:t>
        <a:bodyPr/>
        <a:lstStyle/>
        <a:p>
          <a:pPr>
            <a:lnSpc>
              <a:spcPct val="100000"/>
            </a:lnSpc>
          </a:pPr>
          <a:r>
            <a:rPr lang="en-US" dirty="0"/>
            <a:t>HCA holds regular meetings with stakeholders, MCOs, and providers.</a:t>
          </a:r>
        </a:p>
      </dgm:t>
    </dgm:pt>
    <dgm:pt modelId="{15C6354F-4C76-47AD-B9D9-F01FB876AB8D}" type="parTrans" cxnId="{A691C34F-A84D-458C-94EC-168819AC2DA6}">
      <dgm:prSet/>
      <dgm:spPr/>
      <dgm:t>
        <a:bodyPr/>
        <a:lstStyle/>
        <a:p>
          <a:endParaRPr lang="en-US"/>
        </a:p>
      </dgm:t>
    </dgm:pt>
    <dgm:pt modelId="{58C8B0F0-D159-47CB-B039-7FFF2B6CC43A}" type="sibTrans" cxnId="{A691C34F-A84D-458C-94EC-168819AC2DA6}">
      <dgm:prSet/>
      <dgm:spPr/>
      <dgm:t>
        <a:bodyPr/>
        <a:lstStyle/>
        <a:p>
          <a:endParaRPr lang="en-US"/>
        </a:p>
      </dgm:t>
    </dgm:pt>
    <dgm:pt modelId="{07712318-25F9-4C16-A436-63E34F970471}">
      <dgm:prSet/>
      <dgm:spPr/>
      <dgm:t>
        <a:bodyPr/>
        <a:lstStyle/>
        <a:p>
          <a:pPr>
            <a:lnSpc>
              <a:spcPct val="100000"/>
            </a:lnSpc>
          </a:pPr>
          <a:r>
            <a:rPr lang="en-US" dirty="0"/>
            <a:t>HCA works closely with providers, including outreach to support access.</a:t>
          </a:r>
        </a:p>
      </dgm:t>
    </dgm:pt>
    <dgm:pt modelId="{650D7483-D66D-4031-9456-A102AE95CED4}" type="parTrans" cxnId="{9F5CFA1B-CE20-4C31-AC48-FC85139E1D8F}">
      <dgm:prSet/>
      <dgm:spPr/>
      <dgm:t>
        <a:bodyPr/>
        <a:lstStyle/>
        <a:p>
          <a:endParaRPr lang="en-US"/>
        </a:p>
      </dgm:t>
    </dgm:pt>
    <dgm:pt modelId="{6A7B8BC3-72BB-4D90-A275-FFDB449F004C}" type="sibTrans" cxnId="{9F5CFA1B-CE20-4C31-AC48-FC85139E1D8F}">
      <dgm:prSet/>
      <dgm:spPr/>
      <dgm:t>
        <a:bodyPr/>
        <a:lstStyle/>
        <a:p>
          <a:endParaRPr lang="en-US"/>
        </a:p>
      </dgm:t>
    </dgm:pt>
    <dgm:pt modelId="{8CB52D5E-B96E-4D7D-8E39-20CA56552C3B}" type="pres">
      <dgm:prSet presAssocID="{0BF51154-3BF2-40B2-A7EB-19D08F1D2F7D}" presName="root" presStyleCnt="0">
        <dgm:presLayoutVars>
          <dgm:dir/>
          <dgm:resizeHandles val="exact"/>
        </dgm:presLayoutVars>
      </dgm:prSet>
      <dgm:spPr/>
    </dgm:pt>
    <dgm:pt modelId="{6C666867-1ABA-4660-A22A-B0B44C37C2A7}" type="pres">
      <dgm:prSet presAssocID="{547D6E99-AD46-45AF-89A0-7BE8BFB5032E}" presName="compNode" presStyleCnt="0"/>
      <dgm:spPr/>
    </dgm:pt>
    <dgm:pt modelId="{4613F1CC-2498-45BD-83F9-6C080CAA7F1C}" type="pres">
      <dgm:prSet presAssocID="{547D6E99-AD46-45AF-89A0-7BE8BFB5032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ard Room"/>
        </a:ext>
      </dgm:extLst>
    </dgm:pt>
    <dgm:pt modelId="{3D6239E8-A332-461D-BDFC-84FEA8EDABF1}" type="pres">
      <dgm:prSet presAssocID="{547D6E99-AD46-45AF-89A0-7BE8BFB5032E}" presName="spaceRect" presStyleCnt="0"/>
      <dgm:spPr/>
    </dgm:pt>
    <dgm:pt modelId="{9678EE8E-E48D-4591-8968-D49CC8A5B1D4}" type="pres">
      <dgm:prSet presAssocID="{547D6E99-AD46-45AF-89A0-7BE8BFB5032E}" presName="textRect" presStyleLbl="revTx" presStyleIdx="0" presStyleCnt="2">
        <dgm:presLayoutVars>
          <dgm:chMax val="1"/>
          <dgm:chPref val="1"/>
        </dgm:presLayoutVars>
      </dgm:prSet>
      <dgm:spPr/>
    </dgm:pt>
    <dgm:pt modelId="{2F98E22B-D453-4E2C-A699-84D10F870FAC}" type="pres">
      <dgm:prSet presAssocID="{58C8B0F0-D159-47CB-B039-7FFF2B6CC43A}" presName="sibTrans" presStyleCnt="0"/>
      <dgm:spPr/>
    </dgm:pt>
    <dgm:pt modelId="{119C2648-BD6C-4B15-9B0A-503231A08D6A}" type="pres">
      <dgm:prSet presAssocID="{07712318-25F9-4C16-A436-63E34F970471}" presName="compNode" presStyleCnt="0"/>
      <dgm:spPr/>
    </dgm:pt>
    <dgm:pt modelId="{B07E60F0-760C-4257-96F0-D7980AF4A757}" type="pres">
      <dgm:prSet presAssocID="{07712318-25F9-4C16-A436-63E34F97047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43227E13-D346-4AAE-A03D-C8F41EFEDC29}" type="pres">
      <dgm:prSet presAssocID="{07712318-25F9-4C16-A436-63E34F970471}" presName="spaceRect" presStyleCnt="0"/>
      <dgm:spPr/>
    </dgm:pt>
    <dgm:pt modelId="{AB176437-1AE7-49F1-909A-06D1BBD0CCD8}" type="pres">
      <dgm:prSet presAssocID="{07712318-25F9-4C16-A436-63E34F970471}" presName="textRect" presStyleLbl="revTx" presStyleIdx="1" presStyleCnt="2">
        <dgm:presLayoutVars>
          <dgm:chMax val="1"/>
          <dgm:chPref val="1"/>
        </dgm:presLayoutVars>
      </dgm:prSet>
      <dgm:spPr/>
    </dgm:pt>
  </dgm:ptLst>
  <dgm:cxnLst>
    <dgm:cxn modelId="{9F5CFA1B-CE20-4C31-AC48-FC85139E1D8F}" srcId="{0BF51154-3BF2-40B2-A7EB-19D08F1D2F7D}" destId="{07712318-25F9-4C16-A436-63E34F970471}" srcOrd="1" destOrd="0" parTransId="{650D7483-D66D-4031-9456-A102AE95CED4}" sibTransId="{6A7B8BC3-72BB-4D90-A275-FFDB449F004C}"/>
    <dgm:cxn modelId="{A691C34F-A84D-458C-94EC-168819AC2DA6}" srcId="{0BF51154-3BF2-40B2-A7EB-19D08F1D2F7D}" destId="{547D6E99-AD46-45AF-89A0-7BE8BFB5032E}" srcOrd="0" destOrd="0" parTransId="{15C6354F-4C76-47AD-B9D9-F01FB876AB8D}" sibTransId="{58C8B0F0-D159-47CB-B039-7FFF2B6CC43A}"/>
    <dgm:cxn modelId="{1C089BC9-4D43-41E5-955E-AB94D1359595}" type="presOf" srcId="{0BF51154-3BF2-40B2-A7EB-19D08F1D2F7D}" destId="{8CB52D5E-B96E-4D7D-8E39-20CA56552C3B}" srcOrd="0" destOrd="0" presId="urn:microsoft.com/office/officeart/2018/2/layout/IconLabelList"/>
    <dgm:cxn modelId="{341F58E5-3CE9-4914-9E53-5E396AFCD5A1}" type="presOf" srcId="{547D6E99-AD46-45AF-89A0-7BE8BFB5032E}" destId="{9678EE8E-E48D-4591-8968-D49CC8A5B1D4}" srcOrd="0" destOrd="0" presId="urn:microsoft.com/office/officeart/2018/2/layout/IconLabelList"/>
    <dgm:cxn modelId="{FFB169F9-F6AE-4AA0-A464-411F2EEC77E7}" type="presOf" srcId="{07712318-25F9-4C16-A436-63E34F970471}" destId="{AB176437-1AE7-49F1-909A-06D1BBD0CCD8}" srcOrd="0" destOrd="0" presId="urn:microsoft.com/office/officeart/2018/2/layout/IconLabelList"/>
    <dgm:cxn modelId="{D8929769-8CC2-4DC3-994B-DFFD01EFF6A2}" type="presParOf" srcId="{8CB52D5E-B96E-4D7D-8E39-20CA56552C3B}" destId="{6C666867-1ABA-4660-A22A-B0B44C37C2A7}" srcOrd="0" destOrd="0" presId="urn:microsoft.com/office/officeart/2018/2/layout/IconLabelList"/>
    <dgm:cxn modelId="{27971A8E-1A39-4D6E-AB48-FB14D24D1987}" type="presParOf" srcId="{6C666867-1ABA-4660-A22A-B0B44C37C2A7}" destId="{4613F1CC-2498-45BD-83F9-6C080CAA7F1C}" srcOrd="0" destOrd="0" presId="urn:microsoft.com/office/officeart/2018/2/layout/IconLabelList"/>
    <dgm:cxn modelId="{EF987596-B7E7-4442-AFEF-A5EE672DCAD6}" type="presParOf" srcId="{6C666867-1ABA-4660-A22A-B0B44C37C2A7}" destId="{3D6239E8-A332-461D-BDFC-84FEA8EDABF1}" srcOrd="1" destOrd="0" presId="urn:microsoft.com/office/officeart/2018/2/layout/IconLabelList"/>
    <dgm:cxn modelId="{36FF369D-DEB2-4CEE-9243-1C412CEB29E0}" type="presParOf" srcId="{6C666867-1ABA-4660-A22A-B0B44C37C2A7}" destId="{9678EE8E-E48D-4591-8968-D49CC8A5B1D4}" srcOrd="2" destOrd="0" presId="urn:microsoft.com/office/officeart/2018/2/layout/IconLabelList"/>
    <dgm:cxn modelId="{1DBE0D83-8AB7-42D0-9A80-43F4EFF277F0}" type="presParOf" srcId="{8CB52D5E-B96E-4D7D-8E39-20CA56552C3B}" destId="{2F98E22B-D453-4E2C-A699-84D10F870FAC}" srcOrd="1" destOrd="0" presId="urn:microsoft.com/office/officeart/2018/2/layout/IconLabelList"/>
    <dgm:cxn modelId="{7D836800-656F-4AC5-9B49-F58C5BA9A0F5}" type="presParOf" srcId="{8CB52D5E-B96E-4D7D-8E39-20CA56552C3B}" destId="{119C2648-BD6C-4B15-9B0A-503231A08D6A}" srcOrd="2" destOrd="0" presId="urn:microsoft.com/office/officeart/2018/2/layout/IconLabelList"/>
    <dgm:cxn modelId="{077FD2F4-1DBE-4364-9FF8-E8C090F6D5AD}" type="presParOf" srcId="{119C2648-BD6C-4B15-9B0A-503231A08D6A}" destId="{B07E60F0-760C-4257-96F0-D7980AF4A757}" srcOrd="0" destOrd="0" presId="urn:microsoft.com/office/officeart/2018/2/layout/IconLabelList"/>
    <dgm:cxn modelId="{569C8A95-A115-41F4-BFE6-03ABB05EA0F2}" type="presParOf" srcId="{119C2648-BD6C-4B15-9B0A-503231A08D6A}" destId="{43227E13-D346-4AAE-A03D-C8F41EFEDC29}" srcOrd="1" destOrd="0" presId="urn:microsoft.com/office/officeart/2018/2/layout/IconLabelList"/>
    <dgm:cxn modelId="{3F0D0021-0D7D-414C-9771-954DFC5C1E8F}" type="presParOf" srcId="{119C2648-BD6C-4B15-9B0A-503231A08D6A}" destId="{AB176437-1AE7-49F1-909A-06D1BBD0CCD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3F1CC-2498-45BD-83F9-6C080CAA7F1C}">
      <dsp:nvSpPr>
        <dsp:cNvPr id="0" name=""/>
        <dsp:cNvSpPr/>
      </dsp:nvSpPr>
      <dsp:spPr>
        <a:xfrm>
          <a:off x="947069" y="230454"/>
          <a:ext cx="1483312" cy="1483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78EE8E-E48D-4591-8968-D49CC8A5B1D4}">
      <dsp:nvSpPr>
        <dsp:cNvPr id="0" name=""/>
        <dsp:cNvSpPr/>
      </dsp:nvSpPr>
      <dsp:spPr>
        <a:xfrm>
          <a:off x="40600" y="2102684"/>
          <a:ext cx="329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HCA holds regular meetings with stakeholders, MCOs, and providers.</a:t>
          </a:r>
        </a:p>
      </dsp:txBody>
      <dsp:txXfrm>
        <a:off x="40600" y="2102684"/>
        <a:ext cx="3296250" cy="720000"/>
      </dsp:txXfrm>
    </dsp:sp>
    <dsp:sp modelId="{B07E60F0-760C-4257-96F0-D7980AF4A757}">
      <dsp:nvSpPr>
        <dsp:cNvPr id="0" name=""/>
        <dsp:cNvSpPr/>
      </dsp:nvSpPr>
      <dsp:spPr>
        <a:xfrm>
          <a:off x="4820163" y="230454"/>
          <a:ext cx="1483312" cy="1483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176437-1AE7-49F1-909A-06D1BBD0CCD8}">
      <dsp:nvSpPr>
        <dsp:cNvPr id="0" name=""/>
        <dsp:cNvSpPr/>
      </dsp:nvSpPr>
      <dsp:spPr>
        <a:xfrm>
          <a:off x="3913694" y="2102684"/>
          <a:ext cx="329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HCA works closely with providers, including outreach to support access.</a:t>
          </a:r>
        </a:p>
      </dsp:txBody>
      <dsp:txXfrm>
        <a:off x="3913694" y="2102684"/>
        <a:ext cx="32962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4/26/2024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4/26/2024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4</a:t>
            </a:fld>
            <a:endParaRPr lang="en-US" altLang="en-US" dirty="0"/>
          </a:p>
        </p:txBody>
      </p:sp>
    </p:spTree>
    <p:extLst>
      <p:ext uri="{BB962C8B-B14F-4D97-AF65-F5344CB8AC3E}">
        <p14:creationId xmlns:p14="http://schemas.microsoft.com/office/powerpoint/2010/main" val="656347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92E0B-5BAA-43B7-8F48-3C44F32B5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56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5</a:t>
            </a:fld>
            <a:endParaRPr lang="en-US" altLang="en-US" dirty="0"/>
          </a:p>
        </p:txBody>
      </p:sp>
    </p:spTree>
    <p:extLst>
      <p:ext uri="{BB962C8B-B14F-4D97-AF65-F5344CB8AC3E}">
        <p14:creationId xmlns:p14="http://schemas.microsoft.com/office/powerpoint/2010/main" val="2121894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 Management is overarching definitions of Health Homes, other CM programs, etc.   Case management is a specific contractually defined program, staff more clinically licensed. Care Coordination can be any short term brief assistance provided by MCO, staff may not be licensed. Clients may come and go from CM. Once current goal is reached, may discharge from CM. If new goals arise, CM may be requested again.</a:t>
            </a:r>
          </a:p>
          <a:p>
            <a:endParaRPr lang="en-US" dirty="0"/>
          </a:p>
          <a:p>
            <a:r>
              <a:rPr lang="en-US" dirty="0"/>
              <a:t>Ask for “what kind of help you are looking for” rather than worrying about which term is used. Clear about your looking for – we can be clear about how we can help. It is the communication piece. </a:t>
            </a:r>
          </a:p>
          <a:p>
            <a:endParaRPr lang="en-US" dirty="0"/>
          </a:p>
          <a:p>
            <a:r>
              <a:rPr lang="en-US" dirty="0"/>
              <a:t>Consent- call out verbal consent to DDA CM is appropriate and can be sufficient. </a:t>
            </a:r>
          </a:p>
          <a:p>
            <a:r>
              <a:rPr lang="en-US" dirty="0"/>
              <a:t>For BHSO members – we would still help them access services by working with the “coverer” of PH.</a:t>
            </a:r>
          </a:p>
        </p:txBody>
      </p:sp>
      <p:sp>
        <p:nvSpPr>
          <p:cNvPr id="4" name="Slide Number Placeholder 3"/>
          <p:cNvSpPr>
            <a:spLocks noGrp="1"/>
          </p:cNvSpPr>
          <p:nvPr>
            <p:ph type="sldNum" sz="quarter" idx="5"/>
          </p:nvPr>
        </p:nvSpPr>
        <p:spPr/>
        <p:txBody>
          <a:bodyPr/>
          <a:lstStyle/>
          <a:p>
            <a:fld id="{519E255B-D7C8-48F3-9055-61EA18016D97}" type="slidenum">
              <a:rPr lang="en-US" smtClean="0"/>
              <a:t>6</a:t>
            </a:fld>
            <a:endParaRPr lang="en-US" dirty="0"/>
          </a:p>
        </p:txBody>
      </p:sp>
    </p:spTree>
    <p:extLst>
      <p:ext uri="{BB962C8B-B14F-4D97-AF65-F5344CB8AC3E}">
        <p14:creationId xmlns:p14="http://schemas.microsoft.com/office/powerpoint/2010/main" val="3139361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Consent can be verbal. </a:t>
            </a:r>
          </a:p>
        </p:txBody>
      </p:sp>
      <p:sp>
        <p:nvSpPr>
          <p:cNvPr id="4" name="Slide Number Placeholder 3"/>
          <p:cNvSpPr>
            <a:spLocks noGrp="1"/>
          </p:cNvSpPr>
          <p:nvPr>
            <p:ph type="sldNum" sz="quarter" idx="5"/>
          </p:nvPr>
        </p:nvSpPr>
        <p:spPr/>
        <p:txBody>
          <a:bodyPr/>
          <a:lstStyle/>
          <a:p>
            <a:fld id="{519E255B-D7C8-48F3-9055-61EA18016D97}" type="slidenum">
              <a:rPr lang="en-US" smtClean="0"/>
              <a:t>7</a:t>
            </a:fld>
            <a:endParaRPr lang="en-US" dirty="0"/>
          </a:p>
        </p:txBody>
      </p:sp>
    </p:spTree>
    <p:extLst>
      <p:ext uri="{BB962C8B-B14F-4D97-AF65-F5344CB8AC3E}">
        <p14:creationId xmlns:p14="http://schemas.microsoft.com/office/powerpoint/2010/main" val="3871961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92E0B-5BAA-43B7-8F48-3C44F32B5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494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25" indent="-174625">
              <a:buFontTx/>
              <a:buChar char="•"/>
            </a:pPr>
            <a:r>
              <a:rPr lang="en-US" altLang="en-US"/>
              <a:t>Managed care improves quality and manages costs  Medicaid managed care models typically yield cost savings. 1  Medicaid managed care improves health plan performance, health care quality, and outcomes for people and families. </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60463"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9150" indent="-231775">
              <a:defRPr>
                <a:solidFill>
                  <a:schemeClr val="tx1"/>
                </a:solidFill>
                <a:latin typeface="Arial" panose="020B0604020202020204" pitchFamily="34" charset="0"/>
              </a:defRPr>
            </a:lvl5pPr>
            <a:lvl6pPr marL="2546350" indent="-231775" eaLnBrk="0" fontAlgn="base" hangingPunct="0">
              <a:spcBef>
                <a:spcPct val="0"/>
              </a:spcBef>
              <a:spcAft>
                <a:spcPct val="0"/>
              </a:spcAft>
              <a:defRPr>
                <a:solidFill>
                  <a:schemeClr val="tx1"/>
                </a:solidFill>
                <a:latin typeface="Arial" panose="020B0604020202020204" pitchFamily="34" charset="0"/>
              </a:defRPr>
            </a:lvl6pPr>
            <a:lvl7pPr marL="3003550" indent="-231775" eaLnBrk="0" fontAlgn="base" hangingPunct="0">
              <a:spcBef>
                <a:spcPct val="0"/>
              </a:spcBef>
              <a:spcAft>
                <a:spcPct val="0"/>
              </a:spcAft>
              <a:defRPr>
                <a:solidFill>
                  <a:schemeClr val="tx1"/>
                </a:solidFill>
                <a:latin typeface="Arial" panose="020B0604020202020204" pitchFamily="34" charset="0"/>
              </a:defRPr>
            </a:lvl7pPr>
            <a:lvl8pPr marL="3460750" indent="-231775" eaLnBrk="0" fontAlgn="base" hangingPunct="0">
              <a:spcBef>
                <a:spcPct val="0"/>
              </a:spcBef>
              <a:spcAft>
                <a:spcPct val="0"/>
              </a:spcAft>
              <a:defRPr>
                <a:solidFill>
                  <a:schemeClr val="tx1"/>
                </a:solidFill>
                <a:latin typeface="Arial" panose="020B0604020202020204" pitchFamily="34" charset="0"/>
              </a:defRPr>
            </a:lvl8pPr>
            <a:lvl9pPr marL="3917950" indent="-231775"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B8B5C79-8167-4F39-BAD0-3A980083863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87619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92E0B-5BAA-43B7-8F48-3C44F32B5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629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92E0B-5BAA-43B7-8F48-3C44F32B5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587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492E0B-5BAA-43B7-8F48-3C44F32B5B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694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B3E5726E-BB8A-48E2-AEC4-25D57684EC4D}" type="datetime1">
              <a:rPr lang="en-US" smtClean="0"/>
              <a:t>4/26/2024</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0" y="6602836"/>
            <a:ext cx="762000" cy="228600"/>
          </a:xfrm>
        </p:spPr>
        <p:txBody>
          <a:bodyPr/>
          <a:lstStyle>
            <a:lvl1pPr algn="l">
              <a:defRPr/>
            </a:lvl1pPr>
          </a:lstStyle>
          <a:p>
            <a:fld id="{022B156B-59AE-415F-B24B-8756D48BB977}" type="slidenum">
              <a:rPr/>
              <a:pPr/>
              <a:t>‹#›</a:t>
            </a:fld>
            <a:endParaRPr dirty="0"/>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762000" y="6602836"/>
            <a:ext cx="1396260" cy="228600"/>
          </a:xfrm>
        </p:spPr>
        <p:txBody>
          <a:bodyPr/>
          <a:lstStyle/>
          <a:p>
            <a:fld id="{9CE40116-2CD5-4A39-B913-E241DBB2DBB6}" type="datetime1">
              <a:rPr lang="en-US" smtClean="0"/>
              <a:t>4/26/2024</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D6C596DD-0FA8-41ED-9A99-76D38DEF92E9}" type="datetime1">
              <a:rPr lang="en-US" smtClean="0"/>
              <a:t>4/26/2024</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14E10805-8266-4BD4-9AB3-420D4556CB25}" type="datetime1">
              <a:rPr lang="en-US" smtClean="0"/>
              <a:t>4/26/2024</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1506629C-702C-4F31-959C-5D1ECCE4DD7C}" type="datetime1">
              <a:rPr lang="en-US" smtClean="0"/>
              <a:t>4/26/2024</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verview">
    <p:bg>
      <p:bgPr>
        <a:solidFill>
          <a:schemeClr val="accent5"/>
        </a:solidFill>
        <a:effectLst/>
      </p:bgPr>
    </p:bg>
    <p:spTree>
      <p:nvGrpSpPr>
        <p:cNvPr id="1" name=""/>
        <p:cNvGrpSpPr/>
        <p:nvPr/>
      </p:nvGrpSpPr>
      <p:grpSpPr>
        <a:xfrm>
          <a:off x="0" y="0"/>
          <a:ext cx="0" cy="0"/>
          <a:chOff x="0" y="0"/>
          <a:chExt cx="0" cy="0"/>
        </a:xfrm>
      </p:grpSpPr>
      <p:pic>
        <p:nvPicPr>
          <p:cNvPr id="8" name="Picture Placeholder 9" descr="Bright, colorful geometric pattern ">
            <a:extLst>
              <a:ext uri="{FF2B5EF4-FFF2-40B4-BE49-F238E27FC236}">
                <a16:creationId xmlns:a16="http://schemas.microsoft.com/office/drawing/2014/main" id="{69F80BBC-9ED9-4167-818A-EB3FAEE372FA}"/>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Insert title here</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111510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p15:clr>
            <a:srgbClr val="5ACBF0"/>
          </p15:clr>
        </p15:guide>
        <p15:guide id="4" orient="horz" pos="2488">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ight Patter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bg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15" descr="Bright, colorful geometric pattern ">
            <a:extLst>
              <a:ext uri="{FF2B5EF4-FFF2-40B4-BE49-F238E27FC236}">
                <a16:creationId xmlns:a16="http://schemas.microsoft.com/office/drawing/2014/main" id="{D7C393D9-3916-4D61-9B6A-E1B16C079A2A}"/>
              </a:ext>
            </a:extLst>
          </p:cNvPr>
          <p:cNvPicPr>
            <a:picLocks noChangeAspect="1"/>
          </p:cNvPicPr>
          <p:nvPr userDrawn="1"/>
        </p:nvPicPr>
        <p:blipFill rotWithShape="1">
          <a:blip r:embed="rId2"/>
          <a:srcRect l="3" r="3"/>
          <a:stretch/>
        </p:blipFill>
        <p:spPr>
          <a:xfrm>
            <a:off x="7427913" y="0"/>
            <a:ext cx="4764087" cy="6858000"/>
          </a:xfrm>
          <a:prstGeom prst="rect">
            <a:avLst/>
          </a:prstGeom>
        </p:spPr>
      </p:pic>
    </p:spTree>
    <p:extLst>
      <p:ext uri="{BB962C8B-B14F-4D97-AF65-F5344CB8AC3E}">
        <p14:creationId xmlns:p14="http://schemas.microsoft.com/office/powerpoint/2010/main" val="385073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3244" y="2152092"/>
            <a:ext cx="7158800" cy="2443401"/>
          </a:xfrm>
        </p:spPr>
        <p:txBody>
          <a:bodyPr anchor="b">
            <a:normAutofit/>
          </a:bodyPr>
          <a:lstStyle>
            <a:lvl1pPr algn="r">
              <a:defRPr lang="en-US" dirty="0"/>
            </a:lvl1pPr>
          </a:lstStyle>
          <a:p>
            <a:r>
              <a:rPr lang="en-US" dirty="0"/>
              <a:t>CLICK TO EDIT MASTER TITLE STYLE</a:t>
            </a:r>
          </a:p>
        </p:txBody>
      </p:sp>
      <p:sp>
        <p:nvSpPr>
          <p:cNvPr id="3" name="Subtitle 2"/>
          <p:cNvSpPr>
            <a:spLocks noGrp="1"/>
          </p:cNvSpPr>
          <p:nvPr>
            <p:ph type="subTitle" idx="1"/>
          </p:nvPr>
        </p:nvSpPr>
        <p:spPr>
          <a:xfrm>
            <a:off x="3813244" y="4769708"/>
            <a:ext cx="7158800" cy="1161535"/>
          </a:xfrm>
        </p:spPr>
        <p:txBody>
          <a:bodyPr/>
          <a:lstStyle>
            <a:lvl1pPr marL="0" indent="0" algn="r">
              <a:buNone/>
              <a:defRPr sz="2400">
                <a:solidFill>
                  <a:schemeClr val="accent1">
                    <a:lumMod val="20000"/>
                    <a:lumOff val="8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dirty="0"/>
          </a:p>
        </p:txBody>
      </p:sp>
      <p:sp>
        <p:nvSpPr>
          <p:cNvPr id="7" name="Rectangle 6"/>
          <p:cNvSpPr>
            <a:spLocks noChangeArrowheads="1"/>
          </p:cNvSpPr>
          <p:nvPr userDrawn="1"/>
        </p:nvSpPr>
        <p:spPr bwMode="auto">
          <a:xfrm rot="10800000">
            <a:off x="6846411" y="4658517"/>
            <a:ext cx="3973989" cy="45720"/>
          </a:xfrm>
          <a:prstGeom prst="rect">
            <a:avLst/>
          </a:prstGeom>
          <a:solidFill>
            <a:srgbClr val="93D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7813" y="6216523"/>
            <a:ext cx="2541840" cy="325740"/>
          </a:xfrm>
          <a:prstGeom prst="rect">
            <a:avLst/>
          </a:prstGeom>
        </p:spPr>
      </p:pic>
    </p:spTree>
    <p:extLst>
      <p:ext uri="{BB962C8B-B14F-4D97-AF65-F5344CB8AC3E}">
        <p14:creationId xmlns:p14="http://schemas.microsoft.com/office/powerpoint/2010/main" val="4256088554"/>
      </p:ext>
    </p:extLst>
  </p:cSld>
  <p:clrMapOvr>
    <a:masterClrMapping/>
  </p:clrMapOvr>
  <p:extLst>
    <p:ext uri="{DCECCB84-F9BA-43D5-87BE-67443E8EF086}">
      <p15:sldGuideLst xmlns:p15="http://schemas.microsoft.com/office/powerpoint/2012/main">
        <p15:guide id="1" orient="horz" pos="2160">
          <p15:clr>
            <a:srgbClr val="FBAE40"/>
          </p15:clr>
        </p15:guide>
        <p15:guide id="2" pos="511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3244" y="2152092"/>
            <a:ext cx="7158800" cy="2443401"/>
          </a:xfrm>
        </p:spPr>
        <p:txBody>
          <a:bodyPr anchor="b">
            <a:normAutofit/>
          </a:bodyPr>
          <a:lstStyle>
            <a:lvl1pPr algn="r">
              <a:defRPr lang="en-US" dirty="0"/>
            </a:lvl1pPr>
          </a:lstStyle>
          <a:p>
            <a:r>
              <a:rPr lang="en-US" dirty="0"/>
              <a:t>CLICK TO EDIT MASTER TITLE STYLE</a:t>
            </a:r>
          </a:p>
        </p:txBody>
      </p:sp>
      <p:sp>
        <p:nvSpPr>
          <p:cNvPr id="3" name="Subtitle 2"/>
          <p:cNvSpPr>
            <a:spLocks noGrp="1"/>
          </p:cNvSpPr>
          <p:nvPr>
            <p:ph type="subTitle" idx="1"/>
          </p:nvPr>
        </p:nvSpPr>
        <p:spPr>
          <a:xfrm>
            <a:off x="3813244" y="4769708"/>
            <a:ext cx="7158800" cy="1161535"/>
          </a:xfrm>
        </p:spPr>
        <p:txBody>
          <a:bodyPr/>
          <a:lstStyle>
            <a:lvl1pPr marL="0" indent="0" algn="r">
              <a:buNone/>
              <a:defRPr sz="2400">
                <a:solidFill>
                  <a:schemeClr val="accent1">
                    <a:lumMod val="20000"/>
                    <a:lumOff val="8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dirty="0"/>
          </a:p>
        </p:txBody>
      </p:sp>
      <p:sp>
        <p:nvSpPr>
          <p:cNvPr id="7" name="Rectangle 6"/>
          <p:cNvSpPr>
            <a:spLocks noChangeArrowheads="1"/>
          </p:cNvSpPr>
          <p:nvPr userDrawn="1"/>
        </p:nvSpPr>
        <p:spPr bwMode="auto">
          <a:xfrm rot="10800000">
            <a:off x="6846411" y="4658517"/>
            <a:ext cx="3973989" cy="45720"/>
          </a:xfrm>
          <a:prstGeom prst="rect">
            <a:avLst/>
          </a:prstGeom>
          <a:solidFill>
            <a:srgbClr val="93D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7813" y="6216523"/>
            <a:ext cx="2541840" cy="325740"/>
          </a:xfrm>
          <a:prstGeom prst="rect">
            <a:avLst/>
          </a:prstGeom>
        </p:spPr>
      </p:pic>
    </p:spTree>
    <p:extLst>
      <p:ext uri="{BB962C8B-B14F-4D97-AF65-F5344CB8AC3E}">
        <p14:creationId xmlns:p14="http://schemas.microsoft.com/office/powerpoint/2010/main" val="1537622968"/>
      </p:ext>
    </p:extLst>
  </p:cSld>
  <p:clrMapOvr>
    <a:masterClrMapping/>
  </p:clrMapOvr>
  <p:extLst>
    <p:ext uri="{DCECCB84-F9BA-43D5-87BE-67443E8EF086}">
      <p15:sldGuideLst xmlns:p15="http://schemas.microsoft.com/office/powerpoint/2012/main">
        <p15:guide id="1" orient="horz" pos="2160">
          <p15:clr>
            <a:srgbClr val="FBAE40"/>
          </p15:clr>
        </p15:guide>
        <p15:guide id="2" pos="511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0595" y="1122363"/>
            <a:ext cx="9730811" cy="2387600"/>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1230595" y="3602038"/>
            <a:ext cx="9730811"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dirty="0"/>
          </a:p>
        </p:txBody>
      </p:sp>
    </p:spTree>
    <p:extLst>
      <p:ext uri="{BB962C8B-B14F-4D97-AF65-F5344CB8AC3E}">
        <p14:creationId xmlns:p14="http://schemas.microsoft.com/office/powerpoint/2010/main" val="417962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C76A9E29-7667-4068-B837-5A4E5F522746}" type="datetime1">
              <a:rPr lang="en-US" smtClean="0"/>
              <a:t>4/26/2024</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1225559" y="1668567"/>
            <a:ext cx="9753600" cy="39016"/>
          </a:xfrm>
          <a:prstGeom prst="rect">
            <a:avLst/>
          </a:prstGeom>
        </p:spPr>
      </p:pic>
    </p:spTree>
    <p:extLst>
      <p:ext uri="{BB962C8B-B14F-4D97-AF65-F5344CB8AC3E}">
        <p14:creationId xmlns:p14="http://schemas.microsoft.com/office/powerpoint/2010/main" val="3717547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25560" y="1825625"/>
            <a:ext cx="4794241"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480696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1225559" y="1668567"/>
            <a:ext cx="9753600" cy="39016"/>
          </a:xfrm>
          <a:prstGeom prst="rect">
            <a:avLst/>
          </a:prstGeom>
        </p:spPr>
      </p:pic>
    </p:spTree>
    <p:extLst>
      <p:ext uri="{BB962C8B-B14F-4D97-AF65-F5344CB8AC3E}">
        <p14:creationId xmlns:p14="http://schemas.microsoft.com/office/powerpoint/2010/main" val="857828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776" y="1681163"/>
            <a:ext cx="4930801"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4" name="Content Placeholder 3"/>
          <p:cNvSpPr>
            <a:spLocks noGrp="1"/>
          </p:cNvSpPr>
          <p:nvPr>
            <p:ph sz="half" idx="2"/>
          </p:nvPr>
        </p:nvSpPr>
        <p:spPr>
          <a:xfrm>
            <a:off x="1066776" y="2505075"/>
            <a:ext cx="4930801"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3" y="1681163"/>
            <a:ext cx="4806956"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3" y="2505075"/>
            <a:ext cx="480695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
        <p:nvSpPr>
          <p:cNvPr id="10" name="Title 1"/>
          <p:cNvSpPr>
            <a:spLocks noGrp="1"/>
          </p:cNvSpPr>
          <p:nvPr>
            <p:ph type="title"/>
          </p:nvPr>
        </p:nvSpPr>
        <p:spPr>
          <a:xfrm>
            <a:off x="1073788" y="633046"/>
            <a:ext cx="9978773" cy="1057642"/>
          </a:xfrm>
        </p:spPr>
        <p:txBody>
          <a:bodyPr/>
          <a:lstStyle/>
          <a:p>
            <a:r>
              <a:rPr lang="en-US" dirty="0"/>
              <a:t>Click to edit Master title style</a:t>
            </a:r>
          </a:p>
        </p:txBody>
      </p:sp>
      <p:pic>
        <p:nvPicPr>
          <p:cNvPr id="11" name="Picture 10"/>
          <p:cNvPicPr>
            <a:picLocks noChangeAspect="1"/>
          </p:cNvPicPr>
          <p:nvPr userDrawn="1"/>
        </p:nvPicPr>
        <p:blipFill>
          <a:blip r:embed="rId2"/>
          <a:stretch>
            <a:fillRect/>
          </a:stretch>
        </p:blipFill>
        <p:spPr>
          <a:xfrm>
            <a:off x="1225559" y="1668567"/>
            <a:ext cx="9753600" cy="39016"/>
          </a:xfrm>
          <a:prstGeom prst="rect">
            <a:avLst/>
          </a:prstGeom>
        </p:spPr>
      </p:pic>
    </p:spTree>
    <p:extLst>
      <p:ext uri="{BB962C8B-B14F-4D97-AF65-F5344CB8AC3E}">
        <p14:creationId xmlns:p14="http://schemas.microsoft.com/office/powerpoint/2010/main" val="1639164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lvl1pPr algn="l">
              <a:defRPr/>
            </a:lvl1pPr>
          </a:lstStyle>
          <a:p>
            <a:fld id="{8F0AB5D1-9059-428D-ACFC-BA1258997AE0}" type="slidenum">
              <a:rPr lang="en-US" smtClean="0"/>
              <a:pPr/>
              <a:t>‹#›</a:t>
            </a:fld>
            <a:endParaRPr lang="en-US" dirty="0"/>
          </a:p>
        </p:txBody>
      </p:sp>
      <p:pic>
        <p:nvPicPr>
          <p:cNvPr id="6" name="Picture 5"/>
          <p:cNvPicPr>
            <a:picLocks noChangeAspect="1"/>
          </p:cNvPicPr>
          <p:nvPr userDrawn="1"/>
        </p:nvPicPr>
        <p:blipFill>
          <a:blip r:embed="rId2"/>
          <a:stretch>
            <a:fillRect/>
          </a:stretch>
        </p:blipFill>
        <p:spPr>
          <a:xfrm>
            <a:off x="1225559" y="1668567"/>
            <a:ext cx="9753600" cy="39016"/>
          </a:xfrm>
          <a:prstGeom prst="rect">
            <a:avLst/>
          </a:prstGeom>
        </p:spPr>
      </p:pic>
    </p:spTree>
    <p:extLst>
      <p:ext uri="{BB962C8B-B14F-4D97-AF65-F5344CB8AC3E}">
        <p14:creationId xmlns:p14="http://schemas.microsoft.com/office/powerpoint/2010/main" val="3651461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14825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058" y="703392"/>
            <a:ext cx="4491407" cy="1354015"/>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950636" y="703392"/>
            <a:ext cx="5022165" cy="5157666"/>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69057" y="2321173"/>
            <a:ext cx="4491407" cy="3547819"/>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1069690" y="2113680"/>
            <a:ext cx="4497937" cy="43527"/>
          </a:xfrm>
          <a:prstGeom prst="rect">
            <a:avLst/>
          </a:prstGeom>
        </p:spPr>
      </p:pic>
    </p:spTree>
    <p:extLst>
      <p:ext uri="{BB962C8B-B14F-4D97-AF65-F5344CB8AC3E}">
        <p14:creationId xmlns:p14="http://schemas.microsoft.com/office/powerpoint/2010/main" val="3100835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775" y="703392"/>
            <a:ext cx="4405559" cy="135401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1066774" y="2321173"/>
            <a:ext cx="4405559" cy="3547819"/>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1067404" y="2113680"/>
            <a:ext cx="4411963" cy="43527"/>
          </a:xfrm>
          <a:prstGeom prst="rect">
            <a:avLst/>
          </a:prstGeom>
        </p:spPr>
      </p:pic>
      <p:sp>
        <p:nvSpPr>
          <p:cNvPr id="10" name="Picture Placeholder 2"/>
          <p:cNvSpPr>
            <a:spLocks noGrp="1"/>
          </p:cNvSpPr>
          <p:nvPr>
            <p:ph type="pic" idx="13"/>
          </p:nvPr>
        </p:nvSpPr>
        <p:spPr>
          <a:xfrm>
            <a:off x="6073210" y="987433"/>
            <a:ext cx="492238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Tree>
    <p:extLst>
      <p:ext uri="{BB962C8B-B14F-4D97-AF65-F5344CB8AC3E}">
        <p14:creationId xmlns:p14="http://schemas.microsoft.com/office/powerpoint/2010/main" val="750460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8" name="Picture Placeholder 2"/>
          <p:cNvSpPr>
            <a:spLocks noGrp="1"/>
          </p:cNvSpPr>
          <p:nvPr>
            <p:ph type="pic" idx="14"/>
          </p:nvPr>
        </p:nvSpPr>
        <p:spPr>
          <a:xfrm>
            <a:off x="1196411" y="703392"/>
            <a:ext cx="4282959" cy="515766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2" name="Title 1"/>
          <p:cNvSpPr>
            <a:spLocks noGrp="1"/>
          </p:cNvSpPr>
          <p:nvPr>
            <p:ph type="title"/>
          </p:nvPr>
        </p:nvSpPr>
        <p:spPr>
          <a:xfrm>
            <a:off x="5943602" y="703392"/>
            <a:ext cx="5029199" cy="135401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5943603" y="2321173"/>
            <a:ext cx="5029199" cy="3547819"/>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5943599" y="2113680"/>
            <a:ext cx="5041912" cy="43527"/>
          </a:xfrm>
          <a:prstGeom prst="rect">
            <a:avLst/>
          </a:prstGeom>
        </p:spPr>
      </p:pic>
    </p:spTree>
    <p:extLst>
      <p:ext uri="{BB962C8B-B14F-4D97-AF65-F5344CB8AC3E}">
        <p14:creationId xmlns:p14="http://schemas.microsoft.com/office/powerpoint/2010/main" val="165570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EFAD6935-0532-436D-9F92-E0EC9F4FED2D}" type="datetime1">
              <a:rPr lang="en-US" smtClean="0"/>
              <a:t>4/26/2024</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C47120C4-7E1A-4A80-8407-4A2748845E67}" type="datetime1">
              <a:rPr lang="en-US" smtClean="0"/>
              <a:t>4/26/2024</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5429A486-CFAA-4ACA-851C-4D9BB3517643}" type="datetime1">
              <a:rPr lang="en-US" smtClean="0"/>
              <a:t>4/26/2024</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AEF165D-A450-4487-8C42-510F09EFF1DE}" type="datetime1">
              <a:rPr lang="en-US" smtClean="0"/>
              <a:t>4/26/2024</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725C265A-CC20-4883-9EAA-2709FA481DCA}" type="datetime1">
              <a:rPr lang="en-US" smtClean="0"/>
              <a:t>4/26/2024</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1359109-2010-4B18-B3D2-EBBCB3D23130}" type="datetime1">
              <a:rPr lang="en-US" smtClean="0"/>
              <a:t>4/26/2024</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7.wmf"/><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3.wmf"/><Relationship Id="rId2" Type="http://schemas.openxmlformats.org/officeDocument/2006/relationships/slideLayout" Target="../slideLayouts/slideLayout20.xml"/><Relationship Id="rId16" Type="http://schemas.openxmlformats.org/officeDocument/2006/relationships/image" Target="../media/image16.wmf"/><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2.wmf"/><Relationship Id="rId5" Type="http://schemas.openxmlformats.org/officeDocument/2006/relationships/slideLayout" Target="../slideLayouts/slideLayout23.xml"/><Relationship Id="rId15" Type="http://schemas.openxmlformats.org/officeDocument/2006/relationships/image" Target="../media/image15.wmf"/><Relationship Id="rId10" Type="http://schemas.openxmlformats.org/officeDocument/2006/relationships/theme" Target="../theme/theme4.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4.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0" y="6629400"/>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367C334B-FCAF-4BC5-B988-58E4B39FF149}" type="datetime1">
              <a:rPr lang="en-US" smtClean="0"/>
              <a:t>4/26/2024</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 id="2147483663" r:id="rId15"/>
    <p:sldLayoutId id="2147483664" r:id="rId16"/>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hdr="0" ftr="0" dt="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3788" y="633046"/>
            <a:ext cx="9978773" cy="105764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73788" y="1825629"/>
            <a:ext cx="9978773" cy="42542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46513" y="6497329"/>
            <a:ext cx="920263"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dirty="0"/>
          </a:p>
        </p:txBody>
      </p:sp>
      <p:sp>
        <p:nvSpPr>
          <p:cNvPr id="5" name="AutoShape 3"/>
          <p:cNvSpPr>
            <a:spLocks noChangeAspect="1" noChangeArrowheads="1" noTextEdit="1"/>
          </p:cNvSpPr>
          <p:nvPr userDrawn="1"/>
        </p:nvSpPr>
        <p:spPr bwMode="auto">
          <a:xfrm>
            <a:off x="-11113" y="6381750"/>
            <a:ext cx="5486401"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47774925"/>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914354" rtl="0" eaLnBrk="1" latinLnBrk="0" hangingPunct="1">
        <a:lnSpc>
          <a:spcPct val="90000"/>
        </a:lnSpc>
        <a:spcBef>
          <a:spcPct val="0"/>
        </a:spcBef>
        <a:buNone/>
        <a:defRPr sz="4000" kern="1200">
          <a:solidFill>
            <a:schemeClr val="bg1"/>
          </a:solidFill>
          <a:latin typeface="Segoe UI Semibold" panose="020B0702040204020203" pitchFamily="34" charset="0"/>
          <a:ea typeface="+mj-ea"/>
          <a:cs typeface="Segoe UI Semibold" panose="020B0702040204020203" pitchFamily="34" charset="0"/>
        </a:defRPr>
      </a:lvl1pPr>
    </p:titleStyle>
    <p:bodyStyle>
      <a:lvl1pPr marL="274306" indent="-274306" algn="l" defTabSz="914354" rtl="0" eaLnBrk="1" latinLnBrk="0" hangingPunct="1">
        <a:lnSpc>
          <a:spcPct val="90000"/>
        </a:lnSpc>
        <a:spcBef>
          <a:spcPts val="1000"/>
        </a:spcBef>
        <a:buSzPct val="90000"/>
        <a:buFontTx/>
        <a:buBlip>
          <a:blip r:embed="rId3"/>
        </a:buBlip>
        <a:defRPr sz="2400" kern="1200">
          <a:solidFill>
            <a:schemeClr val="bg1"/>
          </a:solidFill>
          <a:latin typeface="+mn-lt"/>
          <a:ea typeface="+mn-ea"/>
          <a:cs typeface="+mn-cs"/>
        </a:defRPr>
      </a:lvl1pPr>
      <a:lvl2pPr marL="731484" indent="-274306" algn="l" defTabSz="914354" rtl="0" eaLnBrk="1" latinLnBrk="0" hangingPunct="1">
        <a:lnSpc>
          <a:spcPct val="90000"/>
        </a:lnSpc>
        <a:spcBef>
          <a:spcPts val="500"/>
        </a:spcBef>
        <a:buSzPct val="80000"/>
        <a:buFontTx/>
        <a:buBlip>
          <a:blip r:embed="rId4"/>
        </a:buBlip>
        <a:defRPr sz="2000" kern="1200">
          <a:solidFill>
            <a:schemeClr val="bg1"/>
          </a:solidFill>
          <a:latin typeface="+mn-lt"/>
          <a:ea typeface="+mn-ea"/>
          <a:cs typeface="+mn-cs"/>
        </a:defRPr>
      </a:lvl2pPr>
      <a:lvl3pPr marL="1142942" indent="-228589" algn="l" defTabSz="914354" rtl="0" eaLnBrk="1" latinLnBrk="0" hangingPunct="1">
        <a:lnSpc>
          <a:spcPct val="90000"/>
        </a:lnSpc>
        <a:spcBef>
          <a:spcPts val="500"/>
        </a:spcBef>
        <a:buSzPct val="90000"/>
        <a:buFontTx/>
        <a:buBlip>
          <a:blip r:embed="rId5"/>
        </a:buBlip>
        <a:defRPr sz="1800" kern="1200">
          <a:solidFill>
            <a:schemeClr val="bg1"/>
          </a:solidFill>
          <a:latin typeface="+mn-lt"/>
          <a:ea typeface="+mn-ea"/>
          <a:cs typeface="+mn-cs"/>
        </a:defRPr>
      </a:lvl3pPr>
      <a:lvl4pPr marL="1645838" indent="-274306" algn="l" defTabSz="914354" rtl="0" eaLnBrk="1" latinLnBrk="0" hangingPunct="1">
        <a:lnSpc>
          <a:spcPct val="90000"/>
        </a:lnSpc>
        <a:spcBef>
          <a:spcPts val="500"/>
        </a:spcBef>
        <a:buClr>
          <a:schemeClr val="accent2"/>
        </a:buClr>
        <a:buSzPct val="90000"/>
        <a:buFontTx/>
        <a:buBlip>
          <a:blip r:embed="rId6"/>
        </a:buBlip>
        <a:defRPr sz="1600" kern="1200">
          <a:solidFill>
            <a:schemeClr val="bg1"/>
          </a:solidFill>
          <a:latin typeface="+mn-lt"/>
          <a:ea typeface="+mn-ea"/>
          <a:cs typeface="+mn-cs"/>
        </a:defRPr>
      </a:lvl4pPr>
      <a:lvl5pPr marL="2011580" indent="-182870" algn="l" defTabSz="914354" rtl="0" eaLnBrk="1" latinLnBrk="0" hangingPunct="1">
        <a:lnSpc>
          <a:spcPct val="90000"/>
        </a:lnSpc>
        <a:spcBef>
          <a:spcPts val="500"/>
        </a:spcBef>
        <a:buClr>
          <a:schemeClr val="bg1"/>
        </a:buClr>
        <a:buFont typeface="Arial" panose="020B0604020202020204" pitchFamily="34" charset="0"/>
        <a:buChar char="•"/>
        <a:defRPr sz="1600" kern="1200">
          <a:solidFill>
            <a:schemeClr val="bg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3788" y="633046"/>
            <a:ext cx="9978773" cy="105764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73788" y="1825629"/>
            <a:ext cx="9978773" cy="42542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46513" y="6497329"/>
            <a:ext cx="920263"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dirty="0"/>
          </a:p>
        </p:txBody>
      </p:sp>
      <p:sp>
        <p:nvSpPr>
          <p:cNvPr id="5" name="AutoShape 3"/>
          <p:cNvSpPr>
            <a:spLocks noChangeAspect="1" noChangeArrowheads="1" noTextEdit="1"/>
          </p:cNvSpPr>
          <p:nvPr userDrawn="1"/>
        </p:nvSpPr>
        <p:spPr bwMode="auto">
          <a:xfrm>
            <a:off x="-11113" y="6381750"/>
            <a:ext cx="5486401"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2073107495"/>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354" rtl="0" eaLnBrk="1" latinLnBrk="0" hangingPunct="1">
        <a:lnSpc>
          <a:spcPct val="90000"/>
        </a:lnSpc>
        <a:spcBef>
          <a:spcPct val="0"/>
        </a:spcBef>
        <a:buNone/>
        <a:defRPr sz="4000" kern="1200">
          <a:solidFill>
            <a:schemeClr val="bg1"/>
          </a:solidFill>
          <a:latin typeface="Segoe UI Semibold" panose="020B0702040204020203" pitchFamily="34" charset="0"/>
          <a:ea typeface="+mj-ea"/>
          <a:cs typeface="Segoe UI Semibold" panose="020B0702040204020203" pitchFamily="34" charset="0"/>
        </a:defRPr>
      </a:lvl1pPr>
    </p:titleStyle>
    <p:bodyStyle>
      <a:lvl1pPr marL="274306" indent="-274306" algn="l" defTabSz="914354" rtl="0" eaLnBrk="1" latinLnBrk="0" hangingPunct="1">
        <a:lnSpc>
          <a:spcPct val="90000"/>
        </a:lnSpc>
        <a:spcBef>
          <a:spcPts val="1000"/>
        </a:spcBef>
        <a:buSzPct val="90000"/>
        <a:buFontTx/>
        <a:buBlip>
          <a:blip r:embed="rId3"/>
        </a:buBlip>
        <a:defRPr sz="2400" kern="1200">
          <a:solidFill>
            <a:schemeClr val="bg1"/>
          </a:solidFill>
          <a:latin typeface="+mn-lt"/>
          <a:ea typeface="+mn-ea"/>
          <a:cs typeface="+mn-cs"/>
        </a:defRPr>
      </a:lvl1pPr>
      <a:lvl2pPr marL="731484" indent="-274306" algn="l" defTabSz="914354" rtl="0" eaLnBrk="1" latinLnBrk="0" hangingPunct="1">
        <a:lnSpc>
          <a:spcPct val="90000"/>
        </a:lnSpc>
        <a:spcBef>
          <a:spcPts val="500"/>
        </a:spcBef>
        <a:buSzPct val="80000"/>
        <a:buFontTx/>
        <a:buBlip>
          <a:blip r:embed="rId4"/>
        </a:buBlip>
        <a:defRPr sz="2000" kern="1200">
          <a:solidFill>
            <a:schemeClr val="bg1"/>
          </a:solidFill>
          <a:latin typeface="+mn-lt"/>
          <a:ea typeface="+mn-ea"/>
          <a:cs typeface="+mn-cs"/>
        </a:defRPr>
      </a:lvl2pPr>
      <a:lvl3pPr marL="1142942" indent="-228589" algn="l" defTabSz="914354" rtl="0" eaLnBrk="1" latinLnBrk="0" hangingPunct="1">
        <a:lnSpc>
          <a:spcPct val="90000"/>
        </a:lnSpc>
        <a:spcBef>
          <a:spcPts val="500"/>
        </a:spcBef>
        <a:buSzPct val="90000"/>
        <a:buFontTx/>
        <a:buBlip>
          <a:blip r:embed="rId5"/>
        </a:buBlip>
        <a:defRPr sz="1800" kern="1200">
          <a:solidFill>
            <a:schemeClr val="bg1"/>
          </a:solidFill>
          <a:latin typeface="+mn-lt"/>
          <a:ea typeface="+mn-ea"/>
          <a:cs typeface="+mn-cs"/>
        </a:defRPr>
      </a:lvl3pPr>
      <a:lvl4pPr marL="1645838" indent="-274306" algn="l" defTabSz="914354" rtl="0" eaLnBrk="1" latinLnBrk="0" hangingPunct="1">
        <a:lnSpc>
          <a:spcPct val="90000"/>
        </a:lnSpc>
        <a:spcBef>
          <a:spcPts val="500"/>
        </a:spcBef>
        <a:buClr>
          <a:schemeClr val="accent2"/>
        </a:buClr>
        <a:buSzPct val="90000"/>
        <a:buFontTx/>
        <a:buBlip>
          <a:blip r:embed="rId6"/>
        </a:buBlip>
        <a:defRPr sz="1600" kern="1200">
          <a:solidFill>
            <a:schemeClr val="bg1"/>
          </a:solidFill>
          <a:latin typeface="+mn-lt"/>
          <a:ea typeface="+mn-ea"/>
          <a:cs typeface="+mn-cs"/>
        </a:defRPr>
      </a:lvl4pPr>
      <a:lvl5pPr marL="2011580" indent="-182870" algn="l" defTabSz="914354" rtl="0" eaLnBrk="1" latinLnBrk="0" hangingPunct="1">
        <a:lnSpc>
          <a:spcPct val="90000"/>
        </a:lnSpc>
        <a:spcBef>
          <a:spcPts val="500"/>
        </a:spcBef>
        <a:buClr>
          <a:schemeClr val="bg1"/>
        </a:buClr>
        <a:buFont typeface="Arial" panose="020B0604020202020204" pitchFamily="34" charset="0"/>
        <a:buChar char="•"/>
        <a:defRPr sz="1600" kern="1200">
          <a:solidFill>
            <a:schemeClr val="bg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5183" y="633046"/>
            <a:ext cx="9955984" cy="105764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85183" y="1825629"/>
            <a:ext cx="9955984" cy="42542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46513" y="6497329"/>
            <a:ext cx="920263"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dirty="0"/>
          </a:p>
        </p:txBody>
      </p:sp>
      <p:pic>
        <p:nvPicPr>
          <p:cNvPr id="8" name="Picture 7"/>
          <p:cNvPicPr>
            <a:picLocks/>
          </p:cNvPicPr>
          <p:nvPr userDrawn="1"/>
        </p:nvPicPr>
        <p:blipFill>
          <a:blip r:embed="rId11" cstate="print">
            <a:extLst>
              <a:ext uri="{28A0092B-C50C-407E-A947-70E740481C1C}">
                <a14:useLocalDpi xmlns:a14="http://schemas.microsoft.com/office/drawing/2010/main" val="0"/>
              </a:ext>
            </a:extLst>
          </a:blip>
          <a:stretch>
            <a:fillRect/>
          </a:stretch>
        </p:blipFill>
        <p:spPr>
          <a:xfrm>
            <a:off x="-11067" y="6380970"/>
            <a:ext cx="5486400" cy="53032"/>
          </a:xfrm>
          <a:prstGeom prst="rect">
            <a:avLst/>
          </a:prstGeom>
        </p:spPr>
      </p:pic>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966721" y="6216423"/>
            <a:ext cx="2540651" cy="324850"/>
          </a:xfrm>
          <a:prstGeom prst="rect">
            <a:avLst/>
          </a:prstGeom>
        </p:spPr>
      </p:pic>
    </p:spTree>
    <p:extLst>
      <p:ext uri="{BB962C8B-B14F-4D97-AF65-F5344CB8AC3E}">
        <p14:creationId xmlns:p14="http://schemas.microsoft.com/office/powerpoint/2010/main" val="119028723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l" defTabSz="914354"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74306" indent="-274306" algn="l" defTabSz="914354" rtl="0" eaLnBrk="1" latinLnBrk="0" hangingPunct="1">
        <a:lnSpc>
          <a:spcPct val="90000"/>
        </a:lnSpc>
        <a:spcBef>
          <a:spcPts val="1000"/>
        </a:spcBef>
        <a:buSzPct val="90000"/>
        <a:buFontTx/>
        <a:buBlip>
          <a:blip r:embed="rId13"/>
        </a:buBlip>
        <a:defRPr sz="2400" kern="1200">
          <a:solidFill>
            <a:schemeClr val="tx1">
              <a:lumMod val="75000"/>
              <a:lumOff val="25000"/>
            </a:schemeClr>
          </a:solidFill>
          <a:latin typeface="+mn-lt"/>
          <a:ea typeface="+mn-ea"/>
          <a:cs typeface="+mn-cs"/>
        </a:defRPr>
      </a:lvl1pPr>
      <a:lvl2pPr marL="731484" indent="-274306" algn="l" defTabSz="914354" rtl="0" eaLnBrk="1" latinLnBrk="0" hangingPunct="1">
        <a:lnSpc>
          <a:spcPct val="90000"/>
        </a:lnSpc>
        <a:spcBef>
          <a:spcPts val="500"/>
        </a:spcBef>
        <a:buSzPct val="80000"/>
        <a:buFontTx/>
        <a:buBlip>
          <a:blip r:embed="rId14"/>
        </a:buBlip>
        <a:defRPr sz="2000" kern="1200">
          <a:solidFill>
            <a:schemeClr val="tx1">
              <a:lumMod val="75000"/>
              <a:lumOff val="25000"/>
            </a:schemeClr>
          </a:solidFill>
          <a:latin typeface="+mn-lt"/>
          <a:ea typeface="+mn-ea"/>
          <a:cs typeface="+mn-cs"/>
        </a:defRPr>
      </a:lvl2pPr>
      <a:lvl3pPr marL="1142942" indent="-228589" algn="l" defTabSz="914354" rtl="0" eaLnBrk="1" latinLnBrk="0" hangingPunct="1">
        <a:lnSpc>
          <a:spcPct val="90000"/>
        </a:lnSpc>
        <a:spcBef>
          <a:spcPts val="500"/>
        </a:spcBef>
        <a:buSzPct val="90000"/>
        <a:buFontTx/>
        <a:buBlip>
          <a:blip r:embed="rId15"/>
        </a:buBlip>
        <a:defRPr sz="1800" kern="1200">
          <a:solidFill>
            <a:schemeClr val="tx1">
              <a:lumMod val="75000"/>
              <a:lumOff val="25000"/>
            </a:schemeClr>
          </a:solidFill>
          <a:latin typeface="+mn-lt"/>
          <a:ea typeface="+mn-ea"/>
          <a:cs typeface="+mn-cs"/>
        </a:defRPr>
      </a:lvl3pPr>
      <a:lvl4pPr marL="1645838" indent="-274306" algn="l" defTabSz="914354" rtl="0" eaLnBrk="1" latinLnBrk="0" hangingPunct="1">
        <a:lnSpc>
          <a:spcPct val="90000"/>
        </a:lnSpc>
        <a:spcBef>
          <a:spcPts val="500"/>
        </a:spcBef>
        <a:buClr>
          <a:schemeClr val="accent2"/>
        </a:buClr>
        <a:buSzPct val="90000"/>
        <a:buFontTx/>
        <a:buBlip>
          <a:blip r:embed="rId16"/>
        </a:buBlip>
        <a:defRPr sz="1600" kern="1200">
          <a:solidFill>
            <a:schemeClr val="tx1">
              <a:lumMod val="75000"/>
              <a:lumOff val="25000"/>
            </a:schemeClr>
          </a:solidFill>
          <a:latin typeface="+mn-lt"/>
          <a:ea typeface="+mn-ea"/>
          <a:cs typeface="+mn-cs"/>
        </a:defRPr>
      </a:lvl4pPr>
      <a:lvl5pPr marL="2011580" indent="-182870" algn="l" defTabSz="914354" rtl="0" eaLnBrk="1" latinLnBrk="0" hangingPunct="1">
        <a:lnSpc>
          <a:spcPct val="90000"/>
        </a:lnSpc>
        <a:spcBef>
          <a:spcPts val="500"/>
        </a:spcBef>
        <a:buClr>
          <a:schemeClr val="tx1">
            <a:lumMod val="50000"/>
            <a:lumOff val="50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2" Type="http://schemas.openxmlformats.org/officeDocument/2006/relationships/hyperlink" Target="https://app.leg.wa.gov/billsummary?BillNumber=5313&amp;Initiative=false&amp;Year=2021" TargetMode="Externa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7.wmf"/><Relationship Id="rId1" Type="http://schemas.openxmlformats.org/officeDocument/2006/relationships/slideLayout" Target="../slideLayouts/slideLayout20.xml"/><Relationship Id="rId5" Type="http://schemas.openxmlformats.org/officeDocument/2006/relationships/image" Target="../media/image16.wmf"/><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apps.leg.wa.gov/wac/default.aspx?cite=182-531-1675"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hyperlink" Target="https://www.hca.wa.gov/free-or-low-cost-health-care/i-need-medical-dental-or-vision-care/transhealth-program#apple-health-transgender-health" TargetMode="External"/><Relationship Id="rId4" Type="http://schemas.openxmlformats.org/officeDocument/2006/relationships/hyperlink" Target="https://www.hca.wa.gov/assets/billers-and-providers/Transhealth-bg-20230401.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hyperlink" Target="mailto:applehealth.transhealth@hca.wa.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Lisa.Little@HCA.wa.gov" TargetMode="External"/><Relationship Id="rId7" Type="http://schemas.openxmlformats.org/officeDocument/2006/relationships/image" Target="../media/image19.png"/><Relationship Id="rId2" Type="http://schemas.openxmlformats.org/officeDocument/2006/relationships/hyperlink" Target="mailto:Erica.Marchbank@Molinahealthcare.com" TargetMode="Externa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hyperlink" Target="mailto:MHWCMReferrals@MolinaHealthCare.com" TargetMode="External"/><Relationship Id="rId4" Type="http://schemas.openxmlformats.org/officeDocument/2006/relationships/hyperlink" Target="mailto:Scott.Swan@Molinahealthcar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22.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33.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2906" y="427790"/>
            <a:ext cx="9201751" cy="2899609"/>
          </a:xfrm>
        </p:spPr>
        <p:txBody>
          <a:bodyPr>
            <a:noAutofit/>
          </a:bodyPr>
          <a:lstStyle/>
          <a:p>
            <a:r>
              <a:rPr lang="en-US" sz="4000" dirty="0"/>
              <a:t>Enhancing LGBTQIA+ Healthcare Access: Insights from Molina Healthcare and Health Care Authority</a:t>
            </a:r>
          </a:p>
        </p:txBody>
      </p:sp>
      <p:sp>
        <p:nvSpPr>
          <p:cNvPr id="3" name="Subtitle 2"/>
          <p:cNvSpPr>
            <a:spLocks noGrp="1"/>
          </p:cNvSpPr>
          <p:nvPr>
            <p:ph type="subTitle" idx="1"/>
          </p:nvPr>
        </p:nvSpPr>
        <p:spPr>
          <a:xfrm>
            <a:off x="5073493" y="3204678"/>
            <a:ext cx="6801869" cy="1675598"/>
          </a:xfrm>
        </p:spPr>
        <p:txBody>
          <a:bodyPr>
            <a:normAutofit fontScale="92500" lnSpcReduction="20000"/>
          </a:bodyPr>
          <a:lstStyle/>
          <a:p>
            <a:r>
              <a:rPr lang="en-US" sz="1600" dirty="0"/>
              <a:t>Erica Marchbank, Case Manager/LGBTQIA+ Health Navigator, Molina Healthcare</a:t>
            </a:r>
          </a:p>
          <a:p>
            <a:endParaRPr lang="en-US" sz="1600" dirty="0"/>
          </a:p>
          <a:p>
            <a:r>
              <a:rPr lang="en-US" sz="1600" dirty="0"/>
              <a:t>Lisa Little, RN, Occupational Nurse Consultant, Health Care Authority, TransHealth Program Manager </a:t>
            </a:r>
          </a:p>
          <a:p>
            <a:endParaRPr lang="en-US" sz="1600" dirty="0"/>
          </a:p>
          <a:p>
            <a:r>
              <a:rPr lang="en-US" sz="1600" dirty="0"/>
              <a:t>Scott Swan, LMHC, Clinical Programs Manager, Behavioral Health, Molina Healthcare</a:t>
            </a:r>
          </a:p>
        </p:txBody>
      </p:sp>
      <p:pic>
        <p:nvPicPr>
          <p:cNvPr id="5" name="Picture 4">
            <a:extLst>
              <a:ext uri="{FF2B5EF4-FFF2-40B4-BE49-F238E27FC236}">
                <a16:creationId xmlns:a16="http://schemas.microsoft.com/office/drawing/2014/main" id="{78AE5BD4-6DAB-9BB7-6844-1B6982860339}"/>
              </a:ext>
            </a:extLst>
          </p:cNvPr>
          <p:cNvPicPr>
            <a:picLocks noChangeAspect="1"/>
          </p:cNvPicPr>
          <p:nvPr/>
        </p:nvPicPr>
        <p:blipFill>
          <a:blip r:embed="rId2"/>
          <a:stretch>
            <a:fillRect/>
          </a:stretch>
        </p:blipFill>
        <p:spPr>
          <a:xfrm>
            <a:off x="10826662" y="6328610"/>
            <a:ext cx="1257475" cy="400106"/>
          </a:xfrm>
          <a:prstGeom prst="rect">
            <a:avLst/>
          </a:prstGeom>
        </p:spPr>
      </p:pic>
      <p:pic>
        <p:nvPicPr>
          <p:cNvPr id="7" name="Picture 6">
            <a:extLst>
              <a:ext uri="{FF2B5EF4-FFF2-40B4-BE49-F238E27FC236}">
                <a16:creationId xmlns:a16="http://schemas.microsoft.com/office/drawing/2014/main" id="{87F11EB9-8899-9F37-95C2-6A458A20801E}"/>
              </a:ext>
            </a:extLst>
          </p:cNvPr>
          <p:cNvPicPr>
            <a:picLocks noChangeAspect="1"/>
          </p:cNvPicPr>
          <p:nvPr/>
        </p:nvPicPr>
        <p:blipFill>
          <a:blip r:embed="rId3"/>
          <a:stretch>
            <a:fillRect/>
          </a:stretch>
        </p:blipFill>
        <p:spPr>
          <a:xfrm>
            <a:off x="8246533" y="6285741"/>
            <a:ext cx="2261337" cy="485843"/>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D1EBA25E-5584-4C79-BE8E-1D27DED091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6437" y="1"/>
            <a:ext cx="8328222" cy="5902825"/>
          </a:xfrm>
          <a:prstGeom prst="rect">
            <a:avLst/>
          </a:prstGeom>
        </p:spPr>
      </p:pic>
    </p:spTree>
    <p:extLst>
      <p:ext uri="{BB962C8B-B14F-4D97-AF65-F5344CB8AC3E}">
        <p14:creationId xmlns:p14="http://schemas.microsoft.com/office/powerpoint/2010/main" val="1949250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B1E9-D3EF-6FCA-ACCC-3E1FA099A544}"/>
              </a:ext>
            </a:extLst>
          </p:cNvPr>
          <p:cNvSpPr>
            <a:spLocks noGrp="1"/>
          </p:cNvSpPr>
          <p:nvPr>
            <p:ph type="title"/>
          </p:nvPr>
        </p:nvSpPr>
        <p:spPr/>
        <p:txBody>
          <a:bodyPr>
            <a:normAutofit/>
          </a:bodyPr>
          <a:lstStyle/>
          <a:p>
            <a:r>
              <a:rPr lang="en-US" dirty="0"/>
              <a:t>About the Health Care Authority</a:t>
            </a:r>
          </a:p>
        </p:txBody>
      </p:sp>
      <p:sp>
        <p:nvSpPr>
          <p:cNvPr id="3" name="Content Placeholder 2">
            <a:extLst>
              <a:ext uri="{FF2B5EF4-FFF2-40B4-BE49-F238E27FC236}">
                <a16:creationId xmlns:a16="http://schemas.microsoft.com/office/drawing/2014/main" id="{C1B08733-67C6-AB8A-78F5-816CFFB1750E}"/>
              </a:ext>
            </a:extLst>
          </p:cNvPr>
          <p:cNvSpPr>
            <a:spLocks noGrp="1"/>
          </p:cNvSpPr>
          <p:nvPr>
            <p:ph idx="1"/>
          </p:nvPr>
        </p:nvSpPr>
        <p:spPr>
          <a:xfrm>
            <a:off x="2337887" y="1825628"/>
            <a:ext cx="7397240" cy="4399326"/>
          </a:xfrm>
        </p:spPr>
        <p:txBody>
          <a:bodyPr>
            <a:noAutofit/>
          </a:bodyPr>
          <a:lstStyle/>
          <a:p>
            <a:r>
              <a:rPr lang="en-US" sz="2000" dirty="0">
                <a:cs typeface="Segoe UI" panose="020B0502040204020203" pitchFamily="34" charset="0"/>
              </a:rPr>
              <a:t>The Washington State Health Care Authority (HCA) purchases health care for more than 2 million Washington residents through:</a:t>
            </a:r>
          </a:p>
          <a:p>
            <a:pPr lvl="1"/>
            <a:r>
              <a:rPr lang="en-US" b="1" dirty="0">
                <a:solidFill>
                  <a:schemeClr val="accent1"/>
                </a:solidFill>
                <a:cs typeface="Segoe UI" panose="020B0502040204020203" pitchFamily="34" charset="0"/>
              </a:rPr>
              <a:t>Apple Health (Medicaid)</a:t>
            </a:r>
          </a:p>
          <a:p>
            <a:pPr lvl="1"/>
            <a:r>
              <a:rPr lang="en-US" dirty="0">
                <a:cs typeface="Segoe UI" panose="020B0502040204020203" pitchFamily="34" charset="0"/>
              </a:rPr>
              <a:t>The Public Employees Benefits Board (PEBB) Program</a:t>
            </a:r>
          </a:p>
          <a:p>
            <a:pPr lvl="1"/>
            <a:r>
              <a:rPr lang="en-US" dirty="0">
                <a:cs typeface="Segoe UI" panose="020B0502040204020203" pitchFamily="34" charset="0"/>
              </a:rPr>
              <a:t>The School Employees Benefits Board (SEBB) Program</a:t>
            </a:r>
          </a:p>
          <a:p>
            <a:pPr algn="l"/>
            <a:r>
              <a:rPr lang="en-US" sz="2000" dirty="0">
                <a:solidFill>
                  <a:srgbClr val="333333"/>
                </a:solidFill>
              </a:rPr>
              <a:t>Apple Health covers preventative care, like cancer screenings, treatment for diabetes and high blood pressure, and many other health care services, including transgender and non-binary health care</a:t>
            </a:r>
            <a:endParaRPr lang="en-US" sz="2000" dirty="0">
              <a:latin typeface="Segoe UI" panose="020B0502040204020203" pitchFamily="34" charset="0"/>
              <a:cs typeface="Segoe UI" panose="020B0502040204020203" pitchFamily="34" charset="0"/>
            </a:endParaRPr>
          </a:p>
          <a:p>
            <a:pPr marL="0" indent="0">
              <a:buNone/>
            </a:pPr>
            <a:endParaRPr lang="en-US" sz="2000" dirty="0"/>
          </a:p>
        </p:txBody>
      </p:sp>
    </p:spTree>
    <p:extLst>
      <p:ext uri="{BB962C8B-B14F-4D97-AF65-F5344CB8AC3E}">
        <p14:creationId xmlns:p14="http://schemas.microsoft.com/office/powerpoint/2010/main" val="729293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altLang="en-US" dirty="0"/>
              <a:t>Managed care in Washington</a:t>
            </a:r>
            <a:endParaRPr lang="en-US" dirty="0"/>
          </a:p>
        </p:txBody>
      </p:sp>
      <p:sp>
        <p:nvSpPr>
          <p:cNvPr id="4" name="Slide Number Placeholder 3"/>
          <p:cNvSpPr>
            <a:spLocks noGrp="1"/>
          </p:cNvSpPr>
          <p:nvPr>
            <p:ph type="sldNum" sz="quarter" idx="12"/>
          </p:nvPr>
        </p:nvSpPr>
        <p:spPr/>
        <p:txBody>
          <a:bodyPr/>
          <a:lstStyle/>
          <a:p>
            <a:fld id="{8F0AB5D1-9059-428D-ACFC-BA1258997AE0}" type="slidenum">
              <a:rPr lang="en-US">
                <a:solidFill>
                  <a:srgbClr val="000000">
                    <a:tint val="75000"/>
                  </a:srgbClr>
                </a:solidFill>
                <a:latin typeface="Segoe UI"/>
              </a:rPr>
              <a:pPr/>
              <a:t>12</a:t>
            </a:fld>
            <a:endParaRPr lang="en-US">
              <a:solidFill>
                <a:srgbClr val="000000">
                  <a:tint val="75000"/>
                </a:srgbClr>
              </a:solidFill>
              <a:latin typeface="Segoe UI"/>
            </a:endParaRPr>
          </a:p>
        </p:txBody>
      </p:sp>
      <p:pic>
        <p:nvPicPr>
          <p:cNvPr id="6" name="Picture 114" descr="Image result for community health plan of washingt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1830" y="2872781"/>
            <a:ext cx="1587103" cy="65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6" descr="Image result for united healthcare community pla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0208" y="3656211"/>
            <a:ext cx="1516856"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8" descr="Image result for amerigroup real solution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4661" y="4216445"/>
            <a:ext cx="1587103"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8" descr="Image result for molina healthcar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5570" y="3966966"/>
            <a:ext cx="1607344" cy="4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2" descr="https://www.coordinatedcarehealth.com/content/dam/centene/Coordinated%20Care/provider/Provider%20Newsletter%20Images/12-MORE-apple-health.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1338" y="2938263"/>
            <a:ext cx="16954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246150" y="2429836"/>
            <a:ext cx="3454400" cy="2862322"/>
          </a:xfrm>
          <a:prstGeom prst="rect">
            <a:avLst/>
          </a:prstGeom>
        </p:spPr>
        <p:txBody>
          <a:bodyPr wrap="square">
            <a:spAutoFit/>
          </a:bodyPr>
          <a:lstStyle/>
          <a:p>
            <a:pPr>
              <a:defRPr/>
            </a:pPr>
            <a:r>
              <a:rPr lang="en-US" dirty="0">
                <a:solidFill>
                  <a:srgbClr val="000000">
                    <a:lumMod val="75000"/>
                    <a:lumOff val="25000"/>
                  </a:srgbClr>
                </a:solidFill>
                <a:latin typeface="Segoe UI" panose="020B0502040204020203" pitchFamily="34" charset="0"/>
                <a:cs typeface="Segoe UI" panose="020B0502040204020203" pitchFamily="34" charset="0"/>
              </a:rPr>
              <a:t>Over 2 million Washingtonians are enrolled in Apple Health. </a:t>
            </a:r>
            <a:r>
              <a:rPr lang="en-US" spc="-38" dirty="0">
                <a:solidFill>
                  <a:srgbClr val="000000">
                    <a:lumMod val="75000"/>
                    <a:lumOff val="25000"/>
                  </a:srgbClr>
                </a:solidFill>
                <a:latin typeface="Segoe UI" panose="020B0502040204020203" pitchFamily="34" charset="0"/>
                <a:cs typeface="Segoe UI" panose="020B0502040204020203" pitchFamily="34" charset="0"/>
              </a:rPr>
              <a:t>About 85% of them are enrolled in managed care.</a:t>
            </a:r>
          </a:p>
          <a:p>
            <a:pPr>
              <a:defRPr/>
            </a:pPr>
            <a:endParaRPr lang="en-US" spc="-38" dirty="0">
              <a:solidFill>
                <a:srgbClr val="000000">
                  <a:lumMod val="75000"/>
                  <a:lumOff val="25000"/>
                </a:srgbClr>
              </a:solidFill>
              <a:latin typeface="Segoe UI" panose="020B0502040204020203" pitchFamily="34" charset="0"/>
              <a:cs typeface="Segoe UI" panose="020B0502040204020203" pitchFamily="34" charset="0"/>
            </a:endParaRPr>
          </a:p>
          <a:p>
            <a:pPr>
              <a:defRPr/>
            </a:pPr>
            <a:r>
              <a:rPr lang="en-US" spc="-38" dirty="0">
                <a:solidFill>
                  <a:srgbClr val="000000">
                    <a:lumMod val="75000"/>
                    <a:lumOff val="25000"/>
                  </a:srgbClr>
                </a:solidFill>
                <a:latin typeface="Segoe UI" panose="020B0502040204020203" pitchFamily="34" charset="0"/>
                <a:cs typeface="Segoe UI" panose="020B0502040204020203" pitchFamily="34" charset="0"/>
              </a:rPr>
              <a:t>The </a:t>
            </a:r>
            <a:r>
              <a:rPr lang="en-US" spc="-38" dirty="0" err="1">
                <a:solidFill>
                  <a:srgbClr val="000000">
                    <a:lumMod val="75000"/>
                    <a:lumOff val="25000"/>
                  </a:srgbClr>
                </a:solidFill>
                <a:latin typeface="Segoe UI" panose="020B0502040204020203" pitchFamily="34" charset="0"/>
                <a:cs typeface="Segoe UI" panose="020B0502040204020203" pitchFamily="34" charset="0"/>
              </a:rPr>
              <a:t>transhealth</a:t>
            </a:r>
            <a:r>
              <a:rPr lang="en-US" spc="-38" dirty="0">
                <a:solidFill>
                  <a:srgbClr val="000000">
                    <a:lumMod val="75000"/>
                    <a:lumOff val="25000"/>
                  </a:srgbClr>
                </a:solidFill>
                <a:latin typeface="Segoe UI" panose="020B0502040204020203" pitchFamily="34" charset="0"/>
                <a:cs typeface="Segoe UI" panose="020B0502040204020203" pitchFamily="34" charset="0"/>
              </a:rPr>
              <a:t> program is managed as a partnership between HCA and MCOs for managed care enrolled clients</a:t>
            </a:r>
          </a:p>
          <a:p>
            <a:pPr>
              <a:defRPr/>
            </a:pPr>
            <a:endParaRPr lang="en-US" spc="-38" dirty="0">
              <a:solidFill>
                <a:srgbClr val="000000">
                  <a:lumMod val="75000"/>
                  <a:lumOff val="25000"/>
                </a:srgb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0409476"/>
      </p:ext>
    </p:extLst>
  </p:cSld>
  <p:clrMapOvr>
    <a:masterClrMapping/>
  </p:clrMapOvr>
  <p:transition spd="slow" advTm="165"/>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506" y="1000908"/>
            <a:ext cx="7466988" cy="1057642"/>
          </a:xfrm>
        </p:spPr>
        <p:txBody>
          <a:bodyPr>
            <a:normAutofit fontScale="90000"/>
          </a:bodyPr>
          <a:lstStyle/>
          <a:p>
            <a:r>
              <a:rPr lang="en-US" dirty="0"/>
              <a:t>History of </a:t>
            </a:r>
            <a:r>
              <a:rPr lang="en-US" dirty="0" err="1"/>
              <a:t>Transhealth</a:t>
            </a:r>
            <a:r>
              <a:rPr lang="en-US" dirty="0"/>
              <a:t> program 	 </a:t>
            </a:r>
          </a:p>
        </p:txBody>
      </p:sp>
      <p:sp>
        <p:nvSpPr>
          <p:cNvPr id="3" name="Content Placeholder 2"/>
          <p:cNvSpPr>
            <a:spLocks noGrp="1"/>
          </p:cNvSpPr>
          <p:nvPr>
            <p:ph idx="1"/>
          </p:nvPr>
        </p:nvSpPr>
        <p:spPr>
          <a:xfrm>
            <a:off x="2337888" y="1708518"/>
            <a:ext cx="7583879" cy="4516436"/>
          </a:xfrm>
        </p:spPr>
        <p:txBody>
          <a:bodyPr>
            <a:normAutofit/>
          </a:bodyPr>
          <a:lstStyle/>
          <a:p>
            <a:r>
              <a:rPr lang="en-US" sz="2000" dirty="0" err="1"/>
              <a:t>Transhealth</a:t>
            </a:r>
            <a:r>
              <a:rPr lang="en-US" sz="2000" dirty="0"/>
              <a:t> services covered in WA prior to 2015</a:t>
            </a:r>
          </a:p>
          <a:p>
            <a:r>
              <a:rPr lang="en-US" sz="2000" dirty="0"/>
              <a:t>In 2015 WA removed exclusions for gender reassignment surgery and other surgeries related to </a:t>
            </a:r>
            <a:r>
              <a:rPr lang="en-US" sz="2000" dirty="0" err="1"/>
              <a:t>transhealth</a:t>
            </a:r>
            <a:endParaRPr lang="en-US" sz="2000" dirty="0"/>
          </a:p>
          <a:p>
            <a:r>
              <a:rPr lang="en-US" sz="2000" dirty="0"/>
              <a:t>In 2021, </a:t>
            </a:r>
            <a:r>
              <a:rPr lang="en-US" sz="2000" dirty="0">
                <a:hlinkClick r:id="rId2"/>
              </a:rPr>
              <a:t>SB 5313</a:t>
            </a:r>
            <a:r>
              <a:rPr lang="en-US" sz="2000" dirty="0"/>
              <a:t> was passed and affirmed/e</a:t>
            </a:r>
            <a:r>
              <a:rPr lang="en-US" sz="2000" dirty="0">
                <a:solidFill>
                  <a:srgbClr val="5A5A5A"/>
                </a:solidFill>
              </a:rPr>
              <a:t>stablished that health carriers and HCA may not deny coverage for medically necessary gender affirming treatment or apply blanket exclusions to gender affirming treatment. </a:t>
            </a:r>
          </a:p>
        </p:txBody>
      </p:sp>
    </p:spTree>
    <p:extLst>
      <p:ext uri="{BB962C8B-B14F-4D97-AF65-F5344CB8AC3E}">
        <p14:creationId xmlns:p14="http://schemas.microsoft.com/office/powerpoint/2010/main" val="2362133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Transhealth program overview</a:t>
            </a:r>
          </a:p>
        </p:txBody>
      </p:sp>
      <p:sp>
        <p:nvSpPr>
          <p:cNvPr id="4" name="Content Placeholder 2">
            <a:extLst>
              <a:ext uri="{FF2B5EF4-FFF2-40B4-BE49-F238E27FC236}">
                <a16:creationId xmlns:a16="http://schemas.microsoft.com/office/drawing/2014/main" id="{0F19BEAD-F9D0-7C08-2BC2-5802C2BFA084}"/>
              </a:ext>
            </a:extLst>
          </p:cNvPr>
          <p:cNvSpPr txBox="1">
            <a:spLocks/>
          </p:cNvSpPr>
          <p:nvPr/>
        </p:nvSpPr>
        <p:spPr>
          <a:xfrm>
            <a:off x="2475345" y="1825628"/>
            <a:ext cx="7542024" cy="4399326"/>
          </a:xfrm>
          <a:prstGeom prst="rect">
            <a:avLst/>
          </a:prstGeom>
        </p:spPr>
        <p:txBody>
          <a:bodyPr vert="horz" lIns="91440" tIns="45720" rIns="91440" bIns="45720" rtlCol="0">
            <a:noAutofit/>
          </a:bodyPr>
          <a:lstStyle>
            <a:lvl1pPr marL="274306" indent="-274306" algn="l" defTabSz="914354" rtl="0" eaLnBrk="1" latinLnBrk="0" hangingPunct="1">
              <a:lnSpc>
                <a:spcPct val="90000"/>
              </a:lnSpc>
              <a:spcBef>
                <a:spcPts val="1000"/>
              </a:spcBef>
              <a:buSzPct val="90000"/>
              <a:buFontTx/>
              <a:buBlip>
                <a:blip r:embed="rId3"/>
              </a:buBlip>
              <a:defRPr sz="2400" kern="1200">
                <a:solidFill>
                  <a:schemeClr val="tx1">
                    <a:lumMod val="75000"/>
                    <a:lumOff val="25000"/>
                  </a:schemeClr>
                </a:solidFill>
                <a:latin typeface="+mn-lt"/>
                <a:ea typeface="+mn-ea"/>
                <a:cs typeface="+mn-cs"/>
              </a:defRPr>
            </a:lvl1pPr>
            <a:lvl2pPr marL="731484" indent="-274306" algn="l" defTabSz="914354" rtl="0" eaLnBrk="1" latinLnBrk="0" hangingPunct="1">
              <a:lnSpc>
                <a:spcPct val="90000"/>
              </a:lnSpc>
              <a:spcBef>
                <a:spcPts val="500"/>
              </a:spcBef>
              <a:buSzPct val="80000"/>
              <a:buFontTx/>
              <a:buBlip>
                <a:blip r:embed="rId4"/>
              </a:buBlip>
              <a:defRPr sz="2000" kern="1200">
                <a:solidFill>
                  <a:schemeClr val="tx1">
                    <a:lumMod val="75000"/>
                    <a:lumOff val="25000"/>
                  </a:schemeClr>
                </a:solidFill>
                <a:latin typeface="+mn-lt"/>
                <a:ea typeface="+mn-ea"/>
                <a:cs typeface="+mn-cs"/>
              </a:defRPr>
            </a:lvl2pPr>
            <a:lvl3pPr marL="1142942" indent="-228589" algn="l" defTabSz="914354" rtl="0" eaLnBrk="1" latinLnBrk="0" hangingPunct="1">
              <a:lnSpc>
                <a:spcPct val="90000"/>
              </a:lnSpc>
              <a:spcBef>
                <a:spcPts val="500"/>
              </a:spcBef>
              <a:buSzPct val="90000"/>
              <a:buFontTx/>
              <a:buBlip>
                <a:blip r:embed="rId5"/>
              </a:buBlip>
              <a:defRPr sz="1800" kern="1200">
                <a:solidFill>
                  <a:schemeClr val="tx1">
                    <a:lumMod val="75000"/>
                    <a:lumOff val="25000"/>
                  </a:schemeClr>
                </a:solidFill>
                <a:latin typeface="+mn-lt"/>
                <a:ea typeface="+mn-ea"/>
                <a:cs typeface="+mn-cs"/>
              </a:defRPr>
            </a:lvl3pPr>
            <a:lvl4pPr marL="1645838" indent="-274306" algn="l" defTabSz="914354" rtl="0" eaLnBrk="1" latinLnBrk="0" hangingPunct="1">
              <a:lnSpc>
                <a:spcPct val="90000"/>
              </a:lnSpc>
              <a:spcBef>
                <a:spcPts val="500"/>
              </a:spcBef>
              <a:buClr>
                <a:schemeClr val="accent2"/>
              </a:buClr>
              <a:buSzPct val="90000"/>
              <a:buFontTx/>
              <a:buBlip>
                <a:blip r:embed="rId6"/>
              </a:buBlip>
              <a:defRPr sz="1600" kern="1200">
                <a:solidFill>
                  <a:schemeClr val="tx1">
                    <a:lumMod val="75000"/>
                    <a:lumOff val="25000"/>
                  </a:schemeClr>
                </a:solidFill>
                <a:latin typeface="+mn-lt"/>
                <a:ea typeface="+mn-ea"/>
                <a:cs typeface="+mn-cs"/>
              </a:defRPr>
            </a:lvl4pPr>
            <a:lvl5pPr marL="2011580" indent="-182870" algn="l" defTabSz="914354" rtl="0" eaLnBrk="1" latinLnBrk="0" hangingPunct="1">
              <a:lnSpc>
                <a:spcPct val="90000"/>
              </a:lnSpc>
              <a:spcBef>
                <a:spcPts val="500"/>
              </a:spcBef>
              <a:buClr>
                <a:schemeClr val="tx1">
                  <a:lumMod val="50000"/>
                  <a:lumOff val="50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00">
                    <a:lumMod val="75000"/>
                    <a:lumOff val="25000"/>
                  </a:srgbClr>
                </a:solidFill>
                <a:latin typeface="Segoe UI"/>
                <a:cs typeface="Segoe UI" panose="020B0502040204020203" pitchFamily="34" charset="0"/>
              </a:rPr>
              <a:t>WA Apple Health Medicaid covers many services for </a:t>
            </a:r>
            <a:r>
              <a:rPr lang="en-US" dirty="0" err="1">
                <a:solidFill>
                  <a:srgbClr val="000000">
                    <a:lumMod val="75000"/>
                    <a:lumOff val="25000"/>
                  </a:srgbClr>
                </a:solidFill>
                <a:latin typeface="Segoe UI"/>
                <a:cs typeface="Segoe UI" panose="020B0502040204020203" pitchFamily="34" charset="0"/>
              </a:rPr>
              <a:t>transhealth</a:t>
            </a:r>
            <a:r>
              <a:rPr lang="en-US" dirty="0">
                <a:solidFill>
                  <a:srgbClr val="000000">
                    <a:lumMod val="75000"/>
                    <a:lumOff val="25000"/>
                  </a:srgbClr>
                </a:solidFill>
                <a:latin typeface="Segoe UI"/>
                <a:cs typeface="Segoe UI" panose="020B0502040204020203" pitchFamily="34" charset="0"/>
              </a:rPr>
              <a:t>, including but not limited to:</a:t>
            </a:r>
          </a:p>
          <a:p>
            <a:pPr lvl="1"/>
            <a:r>
              <a:rPr lang="en-US" dirty="0">
                <a:solidFill>
                  <a:srgbClr val="000000">
                    <a:lumMod val="75000"/>
                    <a:lumOff val="25000"/>
                  </a:srgbClr>
                </a:solidFill>
                <a:latin typeface="Segoe UI"/>
                <a:cs typeface="Segoe UI" panose="020B0502040204020203" pitchFamily="34" charset="0"/>
              </a:rPr>
              <a:t>Primary care</a:t>
            </a:r>
          </a:p>
          <a:p>
            <a:pPr lvl="1"/>
            <a:r>
              <a:rPr lang="en-US" dirty="0">
                <a:solidFill>
                  <a:srgbClr val="000000">
                    <a:lumMod val="75000"/>
                    <a:lumOff val="25000"/>
                  </a:srgbClr>
                </a:solidFill>
                <a:latin typeface="Segoe UI"/>
                <a:cs typeface="Segoe UI" panose="020B0502040204020203" pitchFamily="34" charset="0"/>
              </a:rPr>
              <a:t>Hormone therapy and other medications</a:t>
            </a:r>
          </a:p>
          <a:p>
            <a:pPr lvl="1"/>
            <a:r>
              <a:rPr lang="en-US" dirty="0">
                <a:solidFill>
                  <a:srgbClr val="000000">
                    <a:lumMod val="75000"/>
                    <a:lumOff val="25000"/>
                  </a:srgbClr>
                </a:solidFill>
                <a:latin typeface="Segoe UI"/>
                <a:cs typeface="Segoe UI" panose="020B0502040204020203" pitchFamily="34" charset="0"/>
              </a:rPr>
              <a:t>Behavioral health </a:t>
            </a:r>
          </a:p>
          <a:p>
            <a:pPr lvl="1"/>
            <a:r>
              <a:rPr lang="en-US" dirty="0">
                <a:solidFill>
                  <a:srgbClr val="000000">
                    <a:lumMod val="75000"/>
                    <a:lumOff val="25000"/>
                  </a:srgbClr>
                </a:solidFill>
                <a:latin typeface="Segoe UI"/>
                <a:cs typeface="Segoe UI" panose="020B0502040204020203" pitchFamily="34" charset="0"/>
              </a:rPr>
              <a:t>Transhealth procedures, including but not limited to </a:t>
            </a:r>
            <a:r>
              <a:rPr lang="en-US" dirty="0">
                <a:solidFill>
                  <a:srgbClr val="000000"/>
                </a:solidFill>
                <a:latin typeface="Segoe UI"/>
                <a:cs typeface="Segoe UI" panose="020B0502040204020203" pitchFamily="34" charset="0"/>
              </a:rPr>
              <a:t>gender confirmation surgery</a:t>
            </a:r>
            <a:r>
              <a:rPr lang="en-US" dirty="0">
                <a:solidFill>
                  <a:srgbClr val="000000">
                    <a:lumMod val="75000"/>
                    <a:lumOff val="25000"/>
                  </a:srgbClr>
                </a:solidFill>
                <a:latin typeface="Segoe UI"/>
                <a:cs typeface="Segoe UI" panose="020B0502040204020203" pitchFamily="34" charset="0"/>
              </a:rPr>
              <a:t>, facial gender confirmation surgery, hair removal</a:t>
            </a:r>
          </a:p>
          <a:p>
            <a:r>
              <a:rPr lang="en-US" dirty="0">
                <a:solidFill>
                  <a:srgbClr val="000000">
                    <a:lumMod val="75000"/>
                    <a:lumOff val="25000"/>
                  </a:srgbClr>
                </a:solidFill>
                <a:latin typeface="Segoe UI"/>
                <a:cs typeface="Segoe UI" panose="020B0502040204020203" pitchFamily="34" charset="0"/>
              </a:rPr>
              <a:t>Provides coverage for medically necessary gender-affirming treatment.</a:t>
            </a:r>
          </a:p>
          <a:p>
            <a:r>
              <a:rPr lang="en-US" dirty="0">
                <a:solidFill>
                  <a:srgbClr val="000000">
                    <a:lumMod val="75000"/>
                    <a:lumOff val="25000"/>
                  </a:srgbClr>
                </a:solidFill>
                <a:latin typeface="Segoe UI"/>
                <a:cs typeface="Segoe UI" panose="020B0502040204020203" pitchFamily="34" charset="0"/>
              </a:rPr>
              <a:t>Adhere to WPATH guidelines—currently SOC 7—updating to follow SOC 8 more closely.</a:t>
            </a:r>
          </a:p>
        </p:txBody>
      </p:sp>
    </p:spTree>
    <p:extLst>
      <p:ext uri="{BB962C8B-B14F-4D97-AF65-F5344CB8AC3E}">
        <p14:creationId xmlns:p14="http://schemas.microsoft.com/office/powerpoint/2010/main" val="2523721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88AD6B-2509-7BFA-2CE8-AB730C152F87}"/>
              </a:ext>
            </a:extLst>
          </p:cNvPr>
          <p:cNvSpPr>
            <a:spLocks noGrp="1"/>
          </p:cNvSpPr>
          <p:nvPr>
            <p:ph type="title"/>
          </p:nvPr>
        </p:nvSpPr>
        <p:spPr>
          <a:xfrm>
            <a:off x="2408493" y="703296"/>
            <a:ext cx="6474936" cy="931984"/>
          </a:xfrm>
        </p:spPr>
        <p:txBody>
          <a:bodyPr>
            <a:normAutofit fontScale="90000"/>
          </a:bodyPr>
          <a:lstStyle/>
          <a:p>
            <a:r>
              <a:rPr lang="en-US" dirty="0" err="1"/>
              <a:t>Transhealth</a:t>
            </a:r>
            <a:r>
              <a:rPr lang="en-US" dirty="0"/>
              <a:t> program details</a:t>
            </a:r>
          </a:p>
        </p:txBody>
      </p:sp>
      <p:sp>
        <p:nvSpPr>
          <p:cNvPr id="2" name="Content Placeholder 2">
            <a:extLst>
              <a:ext uri="{FF2B5EF4-FFF2-40B4-BE49-F238E27FC236}">
                <a16:creationId xmlns:a16="http://schemas.microsoft.com/office/drawing/2014/main" id="{A7B0CB21-58E6-E01A-02DB-3F1385B329BB}"/>
              </a:ext>
            </a:extLst>
          </p:cNvPr>
          <p:cNvSpPr txBox="1">
            <a:spLocks/>
          </p:cNvSpPr>
          <p:nvPr/>
        </p:nvSpPr>
        <p:spPr>
          <a:xfrm>
            <a:off x="2408494" y="1825628"/>
            <a:ext cx="7345107" cy="4399326"/>
          </a:xfrm>
          <a:prstGeom prst="rect">
            <a:avLst/>
          </a:prstGeom>
        </p:spPr>
        <p:txBody>
          <a:bodyPr vert="horz" lIns="91440" tIns="45720" rIns="91440" bIns="45720" rtlCol="0">
            <a:noAutofit/>
          </a:bodyPr>
          <a:lstStyle>
            <a:lvl1pPr marL="274306" indent="-274306" algn="l" defTabSz="914354" rtl="0" eaLnBrk="1" latinLnBrk="0" hangingPunct="1">
              <a:lnSpc>
                <a:spcPct val="90000"/>
              </a:lnSpc>
              <a:spcBef>
                <a:spcPts val="1000"/>
              </a:spcBef>
              <a:buSzPct val="90000"/>
              <a:buFontTx/>
              <a:buBlip>
                <a:blip r:embed="rId2"/>
              </a:buBlip>
              <a:defRPr sz="2400" kern="1200">
                <a:solidFill>
                  <a:schemeClr val="tx1">
                    <a:lumMod val="75000"/>
                    <a:lumOff val="25000"/>
                  </a:schemeClr>
                </a:solidFill>
                <a:latin typeface="+mn-lt"/>
                <a:ea typeface="+mn-ea"/>
                <a:cs typeface="+mn-cs"/>
              </a:defRPr>
            </a:lvl1pPr>
            <a:lvl2pPr marL="731484" indent="-274306" algn="l" defTabSz="914354" rtl="0" eaLnBrk="1" latinLnBrk="0" hangingPunct="1">
              <a:lnSpc>
                <a:spcPct val="90000"/>
              </a:lnSpc>
              <a:spcBef>
                <a:spcPts val="500"/>
              </a:spcBef>
              <a:buSzPct val="80000"/>
              <a:buFontTx/>
              <a:buBlip>
                <a:blip r:embed="rId3"/>
              </a:buBlip>
              <a:defRPr sz="2000" kern="1200">
                <a:solidFill>
                  <a:schemeClr val="tx1">
                    <a:lumMod val="75000"/>
                    <a:lumOff val="25000"/>
                  </a:schemeClr>
                </a:solidFill>
                <a:latin typeface="+mn-lt"/>
                <a:ea typeface="+mn-ea"/>
                <a:cs typeface="+mn-cs"/>
              </a:defRPr>
            </a:lvl2pPr>
            <a:lvl3pPr marL="1142942" indent="-228589" algn="l" defTabSz="914354" rtl="0" eaLnBrk="1" latinLnBrk="0" hangingPunct="1">
              <a:lnSpc>
                <a:spcPct val="90000"/>
              </a:lnSpc>
              <a:spcBef>
                <a:spcPts val="500"/>
              </a:spcBef>
              <a:buSzPct val="90000"/>
              <a:buFontTx/>
              <a:buBlip>
                <a:blip r:embed="rId4"/>
              </a:buBlip>
              <a:defRPr sz="1800" kern="1200">
                <a:solidFill>
                  <a:schemeClr val="tx1">
                    <a:lumMod val="75000"/>
                    <a:lumOff val="25000"/>
                  </a:schemeClr>
                </a:solidFill>
                <a:latin typeface="+mn-lt"/>
                <a:ea typeface="+mn-ea"/>
                <a:cs typeface="+mn-cs"/>
              </a:defRPr>
            </a:lvl3pPr>
            <a:lvl4pPr marL="1645838" indent="-274306" algn="l" defTabSz="914354" rtl="0" eaLnBrk="1" latinLnBrk="0" hangingPunct="1">
              <a:lnSpc>
                <a:spcPct val="90000"/>
              </a:lnSpc>
              <a:spcBef>
                <a:spcPts val="500"/>
              </a:spcBef>
              <a:buClr>
                <a:schemeClr val="accent2"/>
              </a:buClr>
              <a:buSzPct val="90000"/>
              <a:buFontTx/>
              <a:buBlip>
                <a:blip r:embed="rId5"/>
              </a:buBlip>
              <a:defRPr sz="1600" kern="1200">
                <a:solidFill>
                  <a:schemeClr val="tx1">
                    <a:lumMod val="75000"/>
                    <a:lumOff val="25000"/>
                  </a:schemeClr>
                </a:solidFill>
                <a:latin typeface="+mn-lt"/>
                <a:ea typeface="+mn-ea"/>
                <a:cs typeface="+mn-cs"/>
              </a:defRPr>
            </a:lvl4pPr>
            <a:lvl5pPr marL="2011580" indent="-182870" algn="l" defTabSz="914354" rtl="0" eaLnBrk="1" latinLnBrk="0" hangingPunct="1">
              <a:lnSpc>
                <a:spcPct val="90000"/>
              </a:lnSpc>
              <a:spcBef>
                <a:spcPts val="500"/>
              </a:spcBef>
              <a:buClr>
                <a:schemeClr val="tx1">
                  <a:lumMod val="50000"/>
                  <a:lumOff val="50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0077C8"/>
                </a:solidFill>
                <a:latin typeface="Segoe UI"/>
                <a:cs typeface="Segoe UI" panose="020B0502040204020203" pitchFamily="34" charset="0"/>
              </a:rPr>
              <a:t>Managed care clients have most services covered by their managed care organization </a:t>
            </a:r>
            <a:r>
              <a:rPr lang="en-US" sz="2000" dirty="0">
                <a:solidFill>
                  <a:srgbClr val="000000">
                    <a:lumMod val="75000"/>
                    <a:lumOff val="25000"/>
                  </a:srgbClr>
                </a:solidFill>
                <a:latin typeface="Segoe UI"/>
                <a:cs typeface="Segoe UI" panose="020B0502040204020203" pitchFamily="34" charset="0"/>
              </a:rPr>
              <a:t>as with other health care services (e.g., primary care, hormone therapy, behavioral health, and speech therapy services)</a:t>
            </a:r>
          </a:p>
          <a:p>
            <a:r>
              <a:rPr lang="en-US" sz="2000" dirty="0">
                <a:solidFill>
                  <a:srgbClr val="000000">
                    <a:lumMod val="75000"/>
                    <a:lumOff val="25000"/>
                  </a:srgbClr>
                </a:solidFill>
                <a:latin typeface="Segoe UI"/>
                <a:cs typeface="Segoe UI" panose="020B0502040204020203" pitchFamily="34" charset="0"/>
              </a:rPr>
              <a:t>Specific </a:t>
            </a:r>
            <a:r>
              <a:rPr lang="en-US" sz="2000" b="1" dirty="0">
                <a:solidFill>
                  <a:srgbClr val="0077C8"/>
                </a:solidFill>
                <a:latin typeface="Segoe UI"/>
                <a:cs typeface="Segoe UI" panose="020B0502040204020203" pitchFamily="34" charset="0"/>
              </a:rPr>
              <a:t>gender-affirming treatment procedures </a:t>
            </a:r>
            <a:r>
              <a:rPr lang="en-US" sz="2000" dirty="0">
                <a:solidFill>
                  <a:srgbClr val="000000">
                    <a:lumMod val="75000"/>
                    <a:lumOff val="25000"/>
                  </a:srgbClr>
                </a:solidFill>
                <a:latin typeface="Segoe UI"/>
                <a:cs typeface="Segoe UI" panose="020B0502040204020203" pitchFamily="34" charset="0"/>
              </a:rPr>
              <a:t>(such as surgical procedures and hair removal) are </a:t>
            </a:r>
            <a:r>
              <a:rPr lang="en-US" sz="2000" b="1" dirty="0">
                <a:solidFill>
                  <a:srgbClr val="0077C8"/>
                </a:solidFill>
                <a:latin typeface="Segoe UI"/>
                <a:cs typeface="Segoe UI" panose="020B0502040204020203" pitchFamily="34" charset="0"/>
              </a:rPr>
              <a:t>covered directly by Apple Health Fee For Service </a:t>
            </a:r>
            <a:r>
              <a:rPr lang="en-US" sz="2000" dirty="0">
                <a:solidFill>
                  <a:srgbClr val="000000">
                    <a:lumMod val="75000"/>
                    <a:lumOff val="25000"/>
                  </a:srgbClr>
                </a:solidFill>
                <a:latin typeface="Segoe UI"/>
                <a:cs typeface="Segoe UI" panose="020B0502040204020203" pitchFamily="34" charset="0"/>
              </a:rPr>
              <a:t>(not the MCO).</a:t>
            </a:r>
          </a:p>
          <a:p>
            <a:pPr lvl="1"/>
            <a:r>
              <a:rPr lang="en-US" dirty="0">
                <a:solidFill>
                  <a:srgbClr val="000000">
                    <a:lumMod val="75000"/>
                    <a:lumOff val="25000"/>
                  </a:srgbClr>
                </a:solidFill>
                <a:latin typeface="Segoe UI"/>
                <a:cs typeface="Segoe UI" panose="020B0502040204020203" pitchFamily="34" charset="0"/>
              </a:rPr>
              <a:t>These services may require a referral from the primary provider and a prior authorization from the servicing provider.</a:t>
            </a:r>
          </a:p>
          <a:p>
            <a:pPr lvl="1"/>
            <a:r>
              <a:rPr lang="en-US" dirty="0">
                <a:solidFill>
                  <a:srgbClr val="000000">
                    <a:lumMod val="75000"/>
                    <a:lumOff val="25000"/>
                  </a:srgbClr>
                </a:solidFill>
                <a:latin typeface="Segoe UI"/>
                <a:cs typeface="Segoe UI" panose="020B0502040204020203" pitchFamily="34" charset="0"/>
              </a:rPr>
              <a:t>Prior authorization requests are reviewed on a case-by-case basis for medical necessity</a:t>
            </a:r>
          </a:p>
        </p:txBody>
      </p:sp>
    </p:spTree>
    <p:extLst>
      <p:ext uri="{BB962C8B-B14F-4D97-AF65-F5344CB8AC3E}">
        <p14:creationId xmlns:p14="http://schemas.microsoft.com/office/powerpoint/2010/main" val="4194980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id="{CF4DF6F4-5DB6-D5C5-A3B0-69DF496437BF}"/>
              </a:ext>
            </a:extLst>
          </p:cNvPr>
          <p:cNvGraphicFramePr>
            <a:graphicFrameLocks/>
          </p:cNvGraphicFramePr>
          <p:nvPr/>
        </p:nvGraphicFramePr>
        <p:xfrm>
          <a:off x="2503056" y="2438883"/>
          <a:ext cx="7250545" cy="3053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7">
            <a:extLst>
              <a:ext uri="{FF2B5EF4-FFF2-40B4-BE49-F238E27FC236}">
                <a16:creationId xmlns:a16="http://schemas.microsoft.com/office/drawing/2014/main" id="{AAE53203-2095-E3A9-086B-F8DA626CE6EF}"/>
              </a:ext>
            </a:extLst>
          </p:cNvPr>
          <p:cNvSpPr>
            <a:spLocks noGrp="1"/>
          </p:cNvSpPr>
          <p:nvPr>
            <p:ph idx="1"/>
          </p:nvPr>
        </p:nvSpPr>
        <p:spPr>
          <a:xfrm flipH="1">
            <a:off x="2429605" y="571501"/>
            <a:ext cx="5222633" cy="720969"/>
          </a:xfrm>
        </p:spPr>
        <p:txBody>
          <a:bodyPr>
            <a:normAutofit/>
          </a:bodyPr>
          <a:lstStyle/>
          <a:p>
            <a:pPr marL="0" indent="0">
              <a:buNone/>
            </a:pPr>
            <a:r>
              <a:rPr lang="en-US" sz="4000" dirty="0">
                <a:solidFill>
                  <a:schemeClr val="accent1"/>
                </a:solidFill>
              </a:rPr>
              <a:t>Partnerships</a:t>
            </a:r>
          </a:p>
        </p:txBody>
      </p:sp>
    </p:spTree>
    <p:extLst>
      <p:ext uri="{BB962C8B-B14F-4D97-AF65-F5344CB8AC3E}">
        <p14:creationId xmlns:p14="http://schemas.microsoft.com/office/powerpoint/2010/main" val="2167852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Resources</a:t>
            </a:r>
          </a:p>
        </p:txBody>
      </p:sp>
      <p:sp>
        <p:nvSpPr>
          <p:cNvPr id="8" name="Content Placeholder 7">
            <a:extLst>
              <a:ext uri="{FF2B5EF4-FFF2-40B4-BE49-F238E27FC236}">
                <a16:creationId xmlns:a16="http://schemas.microsoft.com/office/drawing/2014/main" id="{B0729787-BD02-27FA-23AD-0C3039EE58CF}"/>
              </a:ext>
            </a:extLst>
          </p:cNvPr>
          <p:cNvSpPr>
            <a:spLocks noGrp="1"/>
          </p:cNvSpPr>
          <p:nvPr>
            <p:ph idx="1"/>
          </p:nvPr>
        </p:nvSpPr>
        <p:spPr>
          <a:xfrm>
            <a:off x="2337888" y="1825629"/>
            <a:ext cx="7362959" cy="3030150"/>
          </a:xfrm>
        </p:spPr>
        <p:txBody>
          <a:bodyPr>
            <a:normAutofit/>
          </a:bodyPr>
          <a:lstStyle/>
          <a:p>
            <a:pPr rtl="0" fontAlgn="base">
              <a:lnSpc>
                <a:spcPct val="90000"/>
              </a:lnSpc>
            </a:pPr>
            <a:r>
              <a:rPr lang="en-US" dirty="0">
                <a:latin typeface="Calibri" panose="020F0502020204030204" pitchFamily="34" charset="0"/>
                <a:cs typeface="Calibri" panose="020F0502020204030204" pitchFamily="34" charset="0"/>
              </a:rPr>
              <a:t>Washington Administrative Code: </a:t>
            </a:r>
            <a:r>
              <a:rPr lang="en-US" u="sng" dirty="0">
                <a:latin typeface="Calibri" panose="020F0502020204030204" pitchFamily="34" charset="0"/>
                <a:cs typeface="Calibri" panose="020F0502020204030204" pitchFamily="34" charset="0"/>
                <a:hlinkClick r:id="rId3"/>
              </a:rPr>
              <a:t>WAC 182-531-1675</a:t>
            </a:r>
            <a:br>
              <a:rPr lang="en-US" u="sng"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rtl="0" fontAlgn="base">
              <a:lnSpc>
                <a:spcPct val="90000"/>
              </a:lnSpc>
            </a:pPr>
            <a:r>
              <a:rPr lang="en-US" dirty="0">
                <a:latin typeface="Calibri" panose="020F0502020204030204" pitchFamily="34" charset="0"/>
                <a:cs typeface="Calibri" panose="020F0502020204030204" pitchFamily="34" charset="0"/>
              </a:rPr>
              <a:t>Billing guide: </a:t>
            </a:r>
            <a:r>
              <a:rPr lang="en-US" u="sng" dirty="0" err="1">
                <a:latin typeface="Calibri" panose="020F0502020204030204" pitchFamily="34" charset="0"/>
                <a:cs typeface="Calibri" panose="020F0502020204030204" pitchFamily="34" charset="0"/>
                <a:hlinkClick r:id="rId4"/>
              </a:rPr>
              <a:t>Transhealth</a:t>
            </a:r>
            <a:r>
              <a:rPr lang="en-US" u="sng" dirty="0">
                <a:latin typeface="Calibri" panose="020F0502020204030204" pitchFamily="34" charset="0"/>
                <a:cs typeface="Calibri" panose="020F0502020204030204" pitchFamily="34" charset="0"/>
                <a:hlinkClick r:id="rId4"/>
              </a:rPr>
              <a:t> program billing guide (wa.gov)</a:t>
            </a:r>
            <a:r>
              <a:rPr lang="en-US"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fontAlgn="base">
              <a:lnSpc>
                <a:spcPct val="90000"/>
              </a:lnSpc>
            </a:pPr>
            <a:r>
              <a:rPr lang="en-US" dirty="0" err="1">
                <a:latin typeface="Calibri" panose="020F0502020204030204" pitchFamily="34" charset="0"/>
                <a:cs typeface="Calibri" panose="020F0502020204030204" pitchFamily="34" charset="0"/>
              </a:rPr>
              <a:t>Transhealth</a:t>
            </a:r>
            <a:r>
              <a:rPr lang="en-US" dirty="0">
                <a:latin typeface="Calibri" panose="020F0502020204030204" pitchFamily="34" charset="0"/>
                <a:cs typeface="Calibri" panose="020F0502020204030204" pitchFamily="34" charset="0"/>
              </a:rPr>
              <a:t> program information: </a:t>
            </a:r>
            <a:r>
              <a:rPr lang="en-US" u="sng" dirty="0" err="1">
                <a:latin typeface="Calibri" panose="020F0502020204030204" pitchFamily="34" charset="0"/>
                <a:cs typeface="Calibri" panose="020F0502020204030204" pitchFamily="34" charset="0"/>
                <a:hlinkClick r:id="rId5"/>
              </a:rPr>
              <a:t>Transhealth</a:t>
            </a:r>
            <a:r>
              <a:rPr lang="en-US" u="sng" dirty="0">
                <a:latin typeface="Calibri" panose="020F0502020204030204" pitchFamily="34" charset="0"/>
                <a:cs typeface="Calibri" panose="020F0502020204030204" pitchFamily="34" charset="0"/>
                <a:hlinkClick r:id="rId5"/>
              </a:rPr>
              <a:t> program | Washington State Health Care Authority</a:t>
            </a:r>
            <a:r>
              <a:rPr lang="en-US" dirty="0">
                <a:latin typeface="Calibri" panose="020F0502020204030204" pitchFamily="34" charset="0"/>
                <a:cs typeface="Calibri" panose="020F0502020204030204" pitchFamily="34" charset="0"/>
              </a:rPr>
              <a:t> </a:t>
            </a:r>
          </a:p>
          <a:p>
            <a:pPr marL="0" indent="0">
              <a:buNone/>
            </a:pPr>
            <a:endParaRPr lang="en-US" dirty="0"/>
          </a:p>
        </p:txBody>
      </p:sp>
    </p:spTree>
    <p:extLst>
      <p:ext uri="{BB962C8B-B14F-4D97-AF65-F5344CB8AC3E}">
        <p14:creationId xmlns:p14="http://schemas.microsoft.com/office/powerpoint/2010/main" val="4110400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Segoe UI"/>
            </a:endParaRPr>
          </a:p>
        </p:txBody>
      </p:sp>
      <p:pic>
        <p:nvPicPr>
          <p:cNvPr id="5" name="Content Placeholder 4" descr="Transgender woman wearing ribbon">
            <a:extLst>
              <a:ext uri="{FF2B5EF4-FFF2-40B4-BE49-F238E27FC236}">
                <a16:creationId xmlns:a16="http://schemas.microsoft.com/office/drawing/2014/main" id="{9F6A3AB8-218F-118E-26E6-64C8BEBC1C65}"/>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3216" t="2281" r="24948" b="1"/>
          <a:stretch/>
        </p:blipFill>
        <p:spPr>
          <a:xfrm>
            <a:off x="5079891" y="-58382"/>
            <a:ext cx="6501384" cy="6857990"/>
          </a:xfrm>
          <a:prstGeom prst="rect">
            <a:avLst/>
          </a:prstGeom>
        </p:spPr>
      </p:pic>
      <p:sp>
        <p:nvSpPr>
          <p:cNvPr id="15" name="Rectangle 1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a:endParaRPr>
          </a:p>
        </p:txBody>
      </p:sp>
      <p:sp>
        <p:nvSpPr>
          <p:cNvPr id="6" name="Title 5"/>
          <p:cNvSpPr>
            <a:spLocks noGrp="1"/>
          </p:cNvSpPr>
          <p:nvPr>
            <p:ph type="title"/>
          </p:nvPr>
        </p:nvSpPr>
        <p:spPr>
          <a:xfrm>
            <a:off x="1882485" y="1122363"/>
            <a:ext cx="3017520" cy="3204134"/>
          </a:xfrm>
        </p:spPr>
        <p:txBody>
          <a:bodyPr vert="horz" lIns="91440" tIns="45720" rIns="91440" bIns="45720" rtlCol="0" anchor="b">
            <a:normAutofit/>
          </a:bodyPr>
          <a:lstStyle/>
          <a:p>
            <a:pPr defTabSz="914400"/>
            <a:r>
              <a:rPr lang="en-US" sz="4200" dirty="0">
                <a:solidFill>
                  <a:schemeClr val="tx1"/>
                </a:solidFill>
              </a:rPr>
              <a:t>Contact</a:t>
            </a:r>
          </a:p>
        </p:txBody>
      </p:sp>
      <p:sp>
        <p:nvSpPr>
          <p:cNvPr id="8" name="Content Placeholder 7"/>
          <p:cNvSpPr>
            <a:spLocks noGrp="1"/>
          </p:cNvSpPr>
          <p:nvPr>
            <p:ph type="body" sz="half" idx="2"/>
          </p:nvPr>
        </p:nvSpPr>
        <p:spPr>
          <a:xfrm>
            <a:off x="1891189" y="4676873"/>
            <a:ext cx="3710353" cy="1208141"/>
          </a:xfrm>
        </p:spPr>
        <p:txBody>
          <a:bodyPr vert="horz" lIns="91440" tIns="45720" rIns="91440" bIns="45720" rtlCol="0">
            <a:normAutofit/>
          </a:bodyPr>
          <a:lstStyle/>
          <a:p>
            <a:pPr defTabSz="914400"/>
            <a:r>
              <a:rPr lang="en-US" sz="1700" dirty="0">
                <a:solidFill>
                  <a:schemeClr val="tx1"/>
                </a:solidFill>
              </a:rPr>
              <a:t>Email:</a:t>
            </a:r>
            <a:br>
              <a:rPr lang="en-US" sz="1700" dirty="0">
                <a:solidFill>
                  <a:schemeClr val="tx1"/>
                </a:solidFill>
              </a:rPr>
            </a:br>
            <a:r>
              <a:rPr lang="en-US" sz="1700" u="sng" dirty="0">
                <a:solidFill>
                  <a:schemeClr val="tx1"/>
                </a:solidFill>
                <a:hlinkClick r:id="rId4">
                  <a:extLst>
                    <a:ext uri="{A12FA001-AC4F-418D-AE19-62706E023703}">
                      <ahyp:hlinkClr xmlns:ahyp="http://schemas.microsoft.com/office/drawing/2018/hyperlinkcolor" val="tx"/>
                    </a:ext>
                  </a:extLst>
                </a:hlinkClick>
              </a:rPr>
              <a:t>applehealth.transhealth@hca.wa.gov</a:t>
            </a:r>
            <a:r>
              <a:rPr lang="en-US" sz="1700" dirty="0">
                <a:solidFill>
                  <a:schemeClr val="tx1"/>
                </a:solidFill>
              </a:rPr>
              <a:t> </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75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4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Tree>
    <p:extLst>
      <p:ext uri="{BB962C8B-B14F-4D97-AF65-F5344CB8AC3E}">
        <p14:creationId xmlns:p14="http://schemas.microsoft.com/office/powerpoint/2010/main" val="3981109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9414" y="2189434"/>
            <a:ext cx="2286000" cy="1885508"/>
          </a:xfrm>
        </p:spPr>
        <p:txBody>
          <a:bodyPr anchor="b">
            <a:normAutofit/>
          </a:bodyPr>
          <a:lstStyle/>
          <a:p>
            <a:r>
              <a:rPr lang="en-US" sz="3200" dirty="0"/>
              <a:t>Questions and Answers</a:t>
            </a:r>
          </a:p>
        </p:txBody>
      </p:sp>
      <p:pic>
        <p:nvPicPr>
          <p:cNvPr id="2052" name="Picture 4" descr="Common Interview Questions (Tips + ...">
            <a:extLst>
              <a:ext uri="{FF2B5EF4-FFF2-40B4-BE49-F238E27FC236}">
                <a16:creationId xmlns:a16="http://schemas.microsoft.com/office/drawing/2014/main" id="{EC6B89EE-98B5-B45F-660B-326AB98337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03" r="27996" b="-1"/>
          <a:stretch/>
        </p:blipFill>
        <p:spPr bwMode="auto">
          <a:xfrm>
            <a:off x="840795" y="1020193"/>
            <a:ext cx="3886200" cy="457200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8452792-F25F-4C74-2E30-8FC92FF28205}"/>
              </a:ext>
            </a:extLst>
          </p:cNvPr>
          <p:cNvPicPr>
            <a:picLocks noChangeAspect="1"/>
          </p:cNvPicPr>
          <p:nvPr/>
        </p:nvPicPr>
        <p:blipFill rotWithShape="1">
          <a:blip r:embed="rId3"/>
          <a:srcRect t="10604" r="-2" b="15589"/>
          <a:stretch/>
        </p:blipFill>
        <p:spPr>
          <a:xfrm>
            <a:off x="5546780" y="529603"/>
            <a:ext cx="2993366" cy="2305338"/>
          </a:xfrm>
          <a:prstGeom prst="rect">
            <a:avLst/>
          </a:prstGeom>
          <a:noFill/>
          <a:ln w="38100">
            <a:solidFill>
              <a:schemeClr val="bg1"/>
            </a:solidFill>
          </a:ln>
        </p:spPr>
      </p:pic>
      <p:pic>
        <p:nvPicPr>
          <p:cNvPr id="2054" name="Picture 6" descr="The More You Know': There's More to Know - The Atlantic">
            <a:extLst>
              <a:ext uri="{FF2B5EF4-FFF2-40B4-BE49-F238E27FC236}">
                <a16:creationId xmlns:a16="http://schemas.microsoft.com/office/drawing/2014/main" id="{0883F591-80FD-5E52-CA83-9B1877EAAA5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16" r="-6" b="-6"/>
          <a:stretch/>
        </p:blipFill>
        <p:spPr bwMode="auto">
          <a:xfrm>
            <a:off x="5546780" y="3456066"/>
            <a:ext cx="2993366" cy="2305338"/>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072653A-C01B-3E43-6B67-F6ED3995EC25}"/>
              </a:ext>
            </a:extLst>
          </p:cNvPr>
          <p:cNvPicPr>
            <a:picLocks noChangeAspect="1"/>
          </p:cNvPicPr>
          <p:nvPr/>
        </p:nvPicPr>
        <p:blipFill>
          <a:blip r:embed="rId5"/>
          <a:stretch>
            <a:fillRect/>
          </a:stretch>
        </p:blipFill>
        <p:spPr>
          <a:xfrm>
            <a:off x="10733529" y="6344681"/>
            <a:ext cx="1257475" cy="400106"/>
          </a:xfrm>
          <a:prstGeom prst="rect">
            <a:avLst/>
          </a:prstGeom>
        </p:spPr>
      </p:pic>
      <p:pic>
        <p:nvPicPr>
          <p:cNvPr id="6" name="Picture 5">
            <a:extLst>
              <a:ext uri="{FF2B5EF4-FFF2-40B4-BE49-F238E27FC236}">
                <a16:creationId xmlns:a16="http://schemas.microsoft.com/office/drawing/2014/main" id="{E5476A5E-B4CA-47FE-7E45-AA836F1FCF59}"/>
              </a:ext>
            </a:extLst>
          </p:cNvPr>
          <p:cNvPicPr>
            <a:picLocks noChangeAspect="1"/>
          </p:cNvPicPr>
          <p:nvPr/>
        </p:nvPicPr>
        <p:blipFill>
          <a:blip r:embed="rId6"/>
          <a:stretch>
            <a:fillRect/>
          </a:stretch>
        </p:blipFill>
        <p:spPr>
          <a:xfrm>
            <a:off x="7517663" y="6295547"/>
            <a:ext cx="2981741" cy="485843"/>
          </a:xfrm>
          <a:prstGeom prst="rect">
            <a:avLst/>
          </a:prstGeom>
        </p:spPr>
      </p:pic>
      <p:sp>
        <p:nvSpPr>
          <p:cNvPr id="7" name="Slide Number Placeholder 6">
            <a:extLst>
              <a:ext uri="{FF2B5EF4-FFF2-40B4-BE49-F238E27FC236}">
                <a16:creationId xmlns:a16="http://schemas.microsoft.com/office/drawing/2014/main" id="{30EF31DE-24E1-7F03-E012-D6105D40604A}"/>
              </a:ext>
            </a:extLst>
          </p:cNvPr>
          <p:cNvSpPr>
            <a:spLocks noGrp="1"/>
          </p:cNvSpPr>
          <p:nvPr>
            <p:ph type="sldNum" sz="quarter" idx="12"/>
          </p:nvPr>
        </p:nvSpPr>
        <p:spPr/>
        <p:txBody>
          <a:bodyPr/>
          <a:lstStyle/>
          <a:p>
            <a:fld id="{022B156B-59AE-415F-B24B-8756D48BB977}" type="slidenum">
              <a:rPr lang="en-US" smtClean="0"/>
              <a:pPr/>
              <a:t>19</a:t>
            </a:fld>
            <a:endParaRPr lang="en-US"/>
          </a:p>
        </p:txBody>
      </p:sp>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Agenda </a:t>
            </a:r>
            <a:endParaRPr dirty="0"/>
          </a:p>
        </p:txBody>
      </p:sp>
      <p:sp>
        <p:nvSpPr>
          <p:cNvPr id="14" name="Content Placeholder 13"/>
          <p:cNvSpPr>
            <a:spLocks noGrp="1"/>
          </p:cNvSpPr>
          <p:nvPr>
            <p:ph idx="1"/>
          </p:nvPr>
        </p:nvSpPr>
        <p:spPr/>
        <p:txBody>
          <a:bodyPr/>
          <a:lstStyle/>
          <a:p>
            <a:r>
              <a:rPr lang="en-US" dirty="0"/>
              <a:t>Overview of Managed Care Organizations, specifically Molina, in regards to LGBTQIA+/Gender Affirming Care within Washington State</a:t>
            </a:r>
          </a:p>
          <a:p>
            <a:r>
              <a:rPr lang="en-US" dirty="0"/>
              <a:t>Molina in the community/Pride events</a:t>
            </a:r>
            <a:endParaRPr dirty="0"/>
          </a:p>
          <a:p>
            <a:r>
              <a:rPr lang="en-US" dirty="0"/>
              <a:t>Overview of Health Care Authority and TransHealth Program</a:t>
            </a:r>
            <a:endParaRPr dirty="0"/>
          </a:p>
          <a:p>
            <a:r>
              <a:rPr lang="en-US" dirty="0"/>
              <a:t>Questions and Answers</a:t>
            </a:r>
            <a:endParaRPr dirty="0"/>
          </a:p>
        </p:txBody>
      </p:sp>
      <p:pic>
        <p:nvPicPr>
          <p:cNvPr id="3" name="Picture 2">
            <a:extLst>
              <a:ext uri="{FF2B5EF4-FFF2-40B4-BE49-F238E27FC236}">
                <a16:creationId xmlns:a16="http://schemas.microsoft.com/office/drawing/2014/main" id="{93B5EB62-8A93-C656-88B9-1BD4BCC40692}"/>
              </a:ext>
            </a:extLst>
          </p:cNvPr>
          <p:cNvPicPr>
            <a:picLocks noChangeAspect="1"/>
          </p:cNvPicPr>
          <p:nvPr/>
        </p:nvPicPr>
        <p:blipFill>
          <a:blip r:embed="rId2"/>
          <a:stretch>
            <a:fillRect/>
          </a:stretch>
        </p:blipFill>
        <p:spPr>
          <a:xfrm>
            <a:off x="10818195" y="6353147"/>
            <a:ext cx="1257475" cy="400106"/>
          </a:xfrm>
          <a:prstGeom prst="rect">
            <a:avLst/>
          </a:prstGeom>
        </p:spPr>
      </p:pic>
      <p:sp>
        <p:nvSpPr>
          <p:cNvPr id="4" name="Slide Number Placeholder 3">
            <a:extLst>
              <a:ext uri="{FF2B5EF4-FFF2-40B4-BE49-F238E27FC236}">
                <a16:creationId xmlns:a16="http://schemas.microsoft.com/office/drawing/2014/main" id="{1CE09016-CC09-51CC-DEB2-9ACFDDBDDF1A}"/>
              </a:ext>
            </a:extLst>
          </p:cNvPr>
          <p:cNvSpPr>
            <a:spLocks noGrp="1"/>
          </p:cNvSpPr>
          <p:nvPr>
            <p:ph type="sldNum" sz="quarter" idx="12"/>
          </p:nvPr>
        </p:nvSpPr>
        <p:spPr/>
        <p:txBody>
          <a:bodyPr/>
          <a:lstStyle/>
          <a:p>
            <a:fld id="{022B156B-59AE-415F-B24B-8756D48BB977}" type="slidenum">
              <a:rPr lang="en-US" smtClean="0"/>
              <a:t>2</a:t>
            </a:fld>
            <a:endParaRPr lang="en-US"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480" y="5521692"/>
            <a:ext cx="10058402" cy="1219200"/>
          </a:xfrm>
        </p:spPr>
        <p:txBody>
          <a:bodyPr>
            <a:normAutofit fontScale="90000"/>
          </a:bodyPr>
          <a:lstStyle/>
          <a:p>
            <a:r>
              <a:rPr lang="en-US" dirty="0"/>
              <a:t>Thank You!</a:t>
            </a:r>
            <a:br>
              <a:rPr lang="en-US" dirty="0"/>
            </a:br>
            <a:br>
              <a:rPr lang="en-US" dirty="0"/>
            </a:br>
            <a:r>
              <a:rPr lang="en-US" dirty="0">
                <a:hlinkClick r:id="rId2"/>
              </a:rPr>
              <a:t>Erica.Marchbank@Molinahealthcare.com</a:t>
            </a:r>
            <a:br>
              <a:rPr lang="en-US" dirty="0"/>
            </a:br>
            <a:r>
              <a:rPr lang="en-US" dirty="0">
                <a:hlinkClick r:id="rId3"/>
              </a:rPr>
              <a:t>Lisa.Little@HCA.wa.gov</a:t>
            </a:r>
            <a:br>
              <a:rPr lang="en-US" dirty="0"/>
            </a:br>
            <a:r>
              <a:rPr lang="en-US" dirty="0">
                <a:hlinkClick r:id="rId4"/>
              </a:rPr>
              <a:t>Scott.Swan@Molinahealthcare.com</a:t>
            </a:r>
            <a:r>
              <a:rPr lang="en-US" dirty="0"/>
              <a:t> </a:t>
            </a:r>
            <a:br>
              <a:rPr lang="en-US" dirty="0"/>
            </a:br>
            <a:br>
              <a:rPr lang="en-US" dirty="0"/>
            </a:br>
            <a:r>
              <a:rPr lang="en-US" dirty="0"/>
              <a:t>Interested in connecting a member to a LGBTQIA+ Health Navigator at Molina?</a:t>
            </a:r>
            <a:br>
              <a:rPr lang="en-US" dirty="0"/>
            </a:br>
            <a:r>
              <a:rPr lang="en-US" dirty="0">
                <a:hlinkClick r:id="rId5"/>
              </a:rPr>
              <a:t>MHWCMReferrals@MolinaHealthCare.com</a:t>
            </a:r>
            <a:br>
              <a:rPr lang="en-US" dirty="0"/>
            </a:br>
            <a:r>
              <a:rPr lang="en-US" dirty="0"/>
              <a:t>  </a:t>
            </a:r>
            <a:br>
              <a:rPr lang="en-US" dirty="0"/>
            </a:br>
            <a:endParaRPr lang="en-US" dirty="0"/>
          </a:p>
        </p:txBody>
      </p:sp>
      <p:pic>
        <p:nvPicPr>
          <p:cNvPr id="4" name="Picture 3">
            <a:extLst>
              <a:ext uri="{FF2B5EF4-FFF2-40B4-BE49-F238E27FC236}">
                <a16:creationId xmlns:a16="http://schemas.microsoft.com/office/drawing/2014/main" id="{5EDF6BB4-EE76-6F49-1D00-AA1DD4396D89}"/>
              </a:ext>
            </a:extLst>
          </p:cNvPr>
          <p:cNvPicPr>
            <a:picLocks noChangeAspect="1"/>
          </p:cNvPicPr>
          <p:nvPr/>
        </p:nvPicPr>
        <p:blipFill>
          <a:blip r:embed="rId6"/>
          <a:stretch>
            <a:fillRect/>
          </a:stretch>
        </p:blipFill>
        <p:spPr>
          <a:xfrm>
            <a:off x="10852062" y="6383119"/>
            <a:ext cx="1257475" cy="400106"/>
          </a:xfrm>
          <a:prstGeom prst="rect">
            <a:avLst/>
          </a:prstGeom>
        </p:spPr>
      </p:pic>
      <p:pic>
        <p:nvPicPr>
          <p:cNvPr id="6" name="Picture 5">
            <a:extLst>
              <a:ext uri="{FF2B5EF4-FFF2-40B4-BE49-F238E27FC236}">
                <a16:creationId xmlns:a16="http://schemas.microsoft.com/office/drawing/2014/main" id="{4342F2D5-E5AA-3D2A-6EE0-9651D7E4E247}"/>
              </a:ext>
            </a:extLst>
          </p:cNvPr>
          <p:cNvPicPr>
            <a:picLocks noChangeAspect="1"/>
          </p:cNvPicPr>
          <p:nvPr/>
        </p:nvPicPr>
        <p:blipFill>
          <a:blip r:embed="rId7"/>
          <a:stretch>
            <a:fillRect/>
          </a:stretch>
        </p:blipFill>
        <p:spPr>
          <a:xfrm>
            <a:off x="7627729" y="6305849"/>
            <a:ext cx="2981741" cy="485843"/>
          </a:xfrm>
          <a:prstGeom prst="rect">
            <a:avLst/>
          </a:prstGeom>
        </p:spPr>
      </p:pic>
      <p:sp>
        <p:nvSpPr>
          <p:cNvPr id="7" name="Slide Number Placeholder 6">
            <a:extLst>
              <a:ext uri="{FF2B5EF4-FFF2-40B4-BE49-F238E27FC236}">
                <a16:creationId xmlns:a16="http://schemas.microsoft.com/office/drawing/2014/main" id="{DB9CFAF5-3E03-6023-568E-D1E3A0CE24CA}"/>
              </a:ext>
            </a:extLst>
          </p:cNvPr>
          <p:cNvSpPr>
            <a:spLocks noGrp="1"/>
          </p:cNvSpPr>
          <p:nvPr>
            <p:ph type="sldNum" sz="quarter" idx="12"/>
          </p:nvPr>
        </p:nvSpPr>
        <p:spPr/>
        <p:txBody>
          <a:bodyPr/>
          <a:lstStyle/>
          <a:p>
            <a:fld id="{022B156B-59AE-415F-B24B-8756D48BB977}" type="slidenum">
              <a:rPr lang="en-US" smtClean="0"/>
              <a:t>20</a:t>
            </a:fld>
            <a:endParaRPr lang="en-US"/>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2" y="2305707"/>
            <a:ext cx="3840480" cy="2103120"/>
          </a:xfrm>
        </p:spPr>
        <p:txBody>
          <a:bodyPr anchor="b">
            <a:normAutofit/>
          </a:bodyPr>
          <a:lstStyle/>
          <a:p>
            <a:r>
              <a:rPr lang="en-US" dirty="0"/>
              <a:t>Managed Care Organizations in Washington State</a:t>
            </a:r>
          </a:p>
        </p:txBody>
      </p:sp>
      <p:pic>
        <p:nvPicPr>
          <p:cNvPr id="1026" name="Picture 2" descr="MOLINA HEALTHCARE OF WASHINGTON - CLOSED - Updated April 2024 - 21 Reviews  - 21540 30th Dr SE, Bothell, Washington - Doctors - Phone Number - Yelp">
            <a:extLst>
              <a:ext uri="{FF2B5EF4-FFF2-40B4-BE49-F238E27FC236}">
                <a16:creationId xmlns:a16="http://schemas.microsoft.com/office/drawing/2014/main" id="{785ADF32-A9F5-6D28-5BE7-54EB5C5B02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08113" y="914400"/>
            <a:ext cx="5029200" cy="5029200"/>
          </a:xfrm>
          <a:prstGeom prst="rect">
            <a:avLst/>
          </a:prstGeom>
          <a:solidFill>
            <a:srgbClr val="FFFFFF"/>
          </a:solidFill>
        </p:spPr>
      </p:pic>
      <p:pic>
        <p:nvPicPr>
          <p:cNvPr id="4" name="Picture 3">
            <a:extLst>
              <a:ext uri="{FF2B5EF4-FFF2-40B4-BE49-F238E27FC236}">
                <a16:creationId xmlns:a16="http://schemas.microsoft.com/office/drawing/2014/main" id="{FB5DEC18-38C8-D593-31AD-64F2A88D23EB}"/>
              </a:ext>
            </a:extLst>
          </p:cNvPr>
          <p:cNvPicPr>
            <a:picLocks noChangeAspect="1"/>
          </p:cNvPicPr>
          <p:nvPr/>
        </p:nvPicPr>
        <p:blipFill>
          <a:blip r:embed="rId3"/>
          <a:stretch>
            <a:fillRect/>
          </a:stretch>
        </p:blipFill>
        <p:spPr>
          <a:xfrm>
            <a:off x="10753954" y="6336213"/>
            <a:ext cx="1257475" cy="400106"/>
          </a:xfrm>
          <a:prstGeom prst="rect">
            <a:avLst/>
          </a:prstGeom>
        </p:spPr>
      </p:pic>
      <p:sp>
        <p:nvSpPr>
          <p:cNvPr id="5" name="Slide Number Placeholder 4">
            <a:extLst>
              <a:ext uri="{FF2B5EF4-FFF2-40B4-BE49-F238E27FC236}">
                <a16:creationId xmlns:a16="http://schemas.microsoft.com/office/drawing/2014/main" id="{73F466AC-DEAF-A16C-03D7-E580352E9B10}"/>
              </a:ext>
            </a:extLst>
          </p:cNvPr>
          <p:cNvSpPr>
            <a:spLocks noGrp="1"/>
          </p:cNvSpPr>
          <p:nvPr>
            <p:ph type="sldNum" sz="quarter" idx="12"/>
          </p:nvPr>
        </p:nvSpPr>
        <p:spPr/>
        <p:txBody>
          <a:bodyPr/>
          <a:lstStyle/>
          <a:p>
            <a:fld id="{022B156B-59AE-415F-B24B-8756D48BB977}" type="slidenum">
              <a:rPr lang="en-US" smtClean="0"/>
              <a:pPr/>
              <a:t>3</a:t>
            </a:fld>
            <a:endParaRPr lang="en-US"/>
          </a:p>
        </p:txBody>
      </p:sp>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a:extLst>
              <a:ext uri="{FF2B5EF4-FFF2-40B4-BE49-F238E27FC236}">
                <a16:creationId xmlns:a16="http://schemas.microsoft.com/office/drawing/2014/main" id="{0E3D78F0-AEA2-1F72-5270-F719A1C0C5DA}"/>
              </a:ext>
            </a:extLst>
          </p:cNvPr>
          <p:cNvSpPr>
            <a:spLocks noGrp="1"/>
          </p:cNvSpPr>
          <p:nvPr>
            <p:ph type="title"/>
          </p:nvPr>
        </p:nvSpPr>
        <p:spPr>
          <a:xfrm>
            <a:off x="740092" y="30174"/>
            <a:ext cx="10058402" cy="1219200"/>
          </a:xfrm>
        </p:spPr>
        <p:txBody>
          <a:bodyPr anchor="b">
            <a:normAutofit/>
          </a:bodyPr>
          <a:lstStyle/>
          <a:p>
            <a:r>
              <a:rPr lang="en-US" dirty="0"/>
              <a:t>Community Engagement</a:t>
            </a:r>
          </a:p>
        </p:txBody>
      </p:sp>
      <p:pic>
        <p:nvPicPr>
          <p:cNvPr id="8" name="Picture 9">
            <a:extLst>
              <a:ext uri="{FF2B5EF4-FFF2-40B4-BE49-F238E27FC236}">
                <a16:creationId xmlns:a16="http://schemas.microsoft.com/office/drawing/2014/main" id="{8D052201-67AC-7D71-A5D1-0D4AD8760A90}"/>
              </a:ext>
            </a:extLst>
          </p:cNvPr>
          <p:cNvPicPr>
            <a:picLocks noChangeAspect="1"/>
          </p:cNvPicPr>
          <p:nvPr/>
        </p:nvPicPr>
        <p:blipFill>
          <a:blip r:embed="rId3"/>
          <a:stretch>
            <a:fillRect/>
          </a:stretch>
        </p:blipFill>
        <p:spPr>
          <a:xfrm>
            <a:off x="502101" y="1374876"/>
            <a:ext cx="3140654" cy="2272724"/>
          </a:xfrm>
          <a:prstGeom prst="rect">
            <a:avLst/>
          </a:prstGeom>
        </p:spPr>
      </p:pic>
      <p:pic>
        <p:nvPicPr>
          <p:cNvPr id="9" name="Picture 8">
            <a:extLst>
              <a:ext uri="{FF2B5EF4-FFF2-40B4-BE49-F238E27FC236}">
                <a16:creationId xmlns:a16="http://schemas.microsoft.com/office/drawing/2014/main" id="{86F0A92F-DA4C-4A6C-884C-545E35484A24}"/>
              </a:ext>
            </a:extLst>
          </p:cNvPr>
          <p:cNvPicPr>
            <a:picLocks noChangeAspect="1"/>
          </p:cNvPicPr>
          <p:nvPr/>
        </p:nvPicPr>
        <p:blipFill>
          <a:blip r:embed="rId4"/>
          <a:stretch>
            <a:fillRect/>
          </a:stretch>
        </p:blipFill>
        <p:spPr>
          <a:xfrm>
            <a:off x="502101" y="3768928"/>
            <a:ext cx="3292546" cy="2543403"/>
          </a:xfrm>
          <a:prstGeom prst="rect">
            <a:avLst/>
          </a:prstGeom>
        </p:spPr>
      </p:pic>
      <p:pic>
        <p:nvPicPr>
          <p:cNvPr id="10" name="Picture 4" descr="A picture containing grass, sky, outdoor, tent&#10;&#10;Description automatically generated">
            <a:extLst>
              <a:ext uri="{FF2B5EF4-FFF2-40B4-BE49-F238E27FC236}">
                <a16:creationId xmlns:a16="http://schemas.microsoft.com/office/drawing/2014/main" id="{D2EAED68-2516-648D-BE6A-12101D816589}"/>
              </a:ext>
            </a:extLst>
          </p:cNvPr>
          <p:cNvPicPr>
            <a:picLocks noChangeAspect="1"/>
          </p:cNvPicPr>
          <p:nvPr/>
        </p:nvPicPr>
        <p:blipFill>
          <a:blip r:embed="rId5"/>
          <a:stretch>
            <a:fillRect/>
          </a:stretch>
        </p:blipFill>
        <p:spPr>
          <a:xfrm>
            <a:off x="3959201" y="3768928"/>
            <a:ext cx="3620184" cy="2610052"/>
          </a:xfrm>
          <a:prstGeom prst="rect">
            <a:avLst/>
          </a:prstGeom>
        </p:spPr>
      </p:pic>
      <p:pic>
        <p:nvPicPr>
          <p:cNvPr id="11" name="Picture 2">
            <a:extLst>
              <a:ext uri="{FF2B5EF4-FFF2-40B4-BE49-F238E27FC236}">
                <a16:creationId xmlns:a16="http://schemas.microsoft.com/office/drawing/2014/main" id="{A9C72B77-A33F-17F7-4617-E0430B3CDA59}"/>
              </a:ext>
            </a:extLst>
          </p:cNvPr>
          <p:cNvPicPr>
            <a:picLocks noChangeAspect="1"/>
          </p:cNvPicPr>
          <p:nvPr/>
        </p:nvPicPr>
        <p:blipFill>
          <a:blip r:embed="rId6"/>
          <a:stretch>
            <a:fillRect/>
          </a:stretch>
        </p:blipFill>
        <p:spPr>
          <a:xfrm>
            <a:off x="3653448" y="1263402"/>
            <a:ext cx="3637905" cy="2384198"/>
          </a:xfrm>
          <a:prstGeom prst="rect">
            <a:avLst/>
          </a:prstGeom>
        </p:spPr>
      </p:pic>
      <p:pic>
        <p:nvPicPr>
          <p:cNvPr id="12" name="Picture 3">
            <a:extLst>
              <a:ext uri="{FF2B5EF4-FFF2-40B4-BE49-F238E27FC236}">
                <a16:creationId xmlns:a16="http://schemas.microsoft.com/office/drawing/2014/main" id="{746B9A65-5EBE-A7BB-06D2-DE744B0B9E77}"/>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Lst>
          </a:blip>
          <a:stretch>
            <a:fillRect/>
          </a:stretch>
        </p:blipFill>
        <p:spPr>
          <a:xfrm>
            <a:off x="6678965" y="526642"/>
            <a:ext cx="4291312" cy="2902358"/>
          </a:xfrm>
          <a:prstGeom prst="rect">
            <a:avLst/>
          </a:prstGeom>
        </p:spPr>
      </p:pic>
      <p:pic>
        <p:nvPicPr>
          <p:cNvPr id="13" name="Picture 12" descr="A picture containing person, tree, outdoor, sky&#10;&#10;Description automatically generated">
            <a:extLst>
              <a:ext uri="{FF2B5EF4-FFF2-40B4-BE49-F238E27FC236}">
                <a16:creationId xmlns:a16="http://schemas.microsoft.com/office/drawing/2014/main" id="{EF4D1AE5-4C05-59D0-AFFB-F51B8F3932D5}"/>
              </a:ext>
            </a:extLst>
          </p:cNvPr>
          <p:cNvPicPr>
            <a:picLocks noChangeAspect="1"/>
          </p:cNvPicPr>
          <p:nvPr/>
        </p:nvPicPr>
        <p:blipFill>
          <a:blip r:embed="rId9"/>
          <a:stretch>
            <a:fillRect/>
          </a:stretch>
        </p:blipFill>
        <p:spPr>
          <a:xfrm>
            <a:off x="7228392" y="3504111"/>
            <a:ext cx="3733773" cy="2610053"/>
          </a:xfrm>
          <a:prstGeom prst="rect">
            <a:avLst/>
          </a:prstGeom>
        </p:spPr>
      </p:pic>
      <p:pic>
        <p:nvPicPr>
          <p:cNvPr id="3" name="Picture 2">
            <a:extLst>
              <a:ext uri="{FF2B5EF4-FFF2-40B4-BE49-F238E27FC236}">
                <a16:creationId xmlns:a16="http://schemas.microsoft.com/office/drawing/2014/main" id="{60FFF170-90FD-081F-4900-7A1E57AE9A83}"/>
              </a:ext>
            </a:extLst>
          </p:cNvPr>
          <p:cNvPicPr>
            <a:picLocks noChangeAspect="1"/>
          </p:cNvPicPr>
          <p:nvPr/>
        </p:nvPicPr>
        <p:blipFill>
          <a:blip r:embed="rId10"/>
          <a:stretch>
            <a:fillRect/>
          </a:stretch>
        </p:blipFill>
        <p:spPr>
          <a:xfrm>
            <a:off x="10798494" y="6345109"/>
            <a:ext cx="1257475" cy="400106"/>
          </a:xfrm>
          <a:prstGeom prst="rect">
            <a:avLst/>
          </a:prstGeom>
        </p:spPr>
      </p:pic>
      <p:sp>
        <p:nvSpPr>
          <p:cNvPr id="4" name="Slide Number Placeholder 3">
            <a:extLst>
              <a:ext uri="{FF2B5EF4-FFF2-40B4-BE49-F238E27FC236}">
                <a16:creationId xmlns:a16="http://schemas.microsoft.com/office/drawing/2014/main" id="{830F5157-30DC-DA0F-CD24-8FF95F7E2A09}"/>
              </a:ext>
            </a:extLst>
          </p:cNvPr>
          <p:cNvSpPr>
            <a:spLocks noGrp="1"/>
          </p:cNvSpPr>
          <p:nvPr>
            <p:ph type="sldNum" sz="quarter" idx="12"/>
          </p:nvPr>
        </p:nvSpPr>
        <p:spPr/>
        <p:txBody>
          <a:bodyPr/>
          <a:lstStyle/>
          <a:p>
            <a:fld id="{022B156B-59AE-415F-B24B-8756D48BB977}" type="slidenum">
              <a:rPr lang="en-US" smtClean="0"/>
              <a:t>4</a:t>
            </a:fld>
            <a:endParaRPr lang="en-US" dirty="0"/>
          </a:p>
        </p:txBody>
      </p:sp>
    </p:spTree>
    <p:extLst>
      <p:ext uri="{BB962C8B-B14F-4D97-AF65-F5344CB8AC3E}">
        <p14:creationId xmlns:p14="http://schemas.microsoft.com/office/powerpoint/2010/main" val="253744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BA0B6F-5258-479C-87B7-C806E6757035}"/>
              </a:ext>
            </a:extLst>
          </p:cNvPr>
          <p:cNvSpPr>
            <a:spLocks noGrp="1"/>
          </p:cNvSpPr>
          <p:nvPr>
            <p:ph type="title"/>
          </p:nvPr>
        </p:nvSpPr>
        <p:spPr>
          <a:xfrm>
            <a:off x="307522" y="1151628"/>
            <a:ext cx="6999514" cy="1774370"/>
          </a:xfrm>
        </p:spPr>
        <p:txBody>
          <a:bodyPr/>
          <a:lstStyle/>
          <a:p>
            <a:r>
              <a:rPr lang="en-US" dirty="0">
                <a:solidFill>
                  <a:schemeClr val="bg2">
                    <a:lumMod val="75000"/>
                  </a:schemeClr>
                </a:solidFill>
              </a:rPr>
              <a:t>Community Engagement</a:t>
            </a:r>
          </a:p>
        </p:txBody>
      </p:sp>
      <p:pic>
        <p:nvPicPr>
          <p:cNvPr id="1026" name="Picture 2">
            <a:extLst>
              <a:ext uri="{FF2B5EF4-FFF2-40B4-BE49-F238E27FC236}">
                <a16:creationId xmlns:a16="http://schemas.microsoft.com/office/drawing/2014/main" id="{059F06EE-FFFA-5348-90C8-87B58BC612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6315" y="2422061"/>
            <a:ext cx="3578046" cy="18748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okane Pride">
            <a:extLst>
              <a:ext uri="{FF2B5EF4-FFF2-40B4-BE49-F238E27FC236}">
                <a16:creationId xmlns:a16="http://schemas.microsoft.com/office/drawing/2014/main" id="{07CD23C9-B504-5C08-038D-44AC1D44EA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1673" y="2088716"/>
            <a:ext cx="5075140" cy="15192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2D1FC59-6377-8B08-15BD-002B19906A01}"/>
              </a:ext>
            </a:extLst>
          </p:cNvPr>
          <p:cNvPicPr>
            <a:picLocks noChangeAspect="1"/>
          </p:cNvPicPr>
          <p:nvPr/>
        </p:nvPicPr>
        <p:blipFill>
          <a:blip r:embed="rId5"/>
          <a:stretch>
            <a:fillRect/>
          </a:stretch>
        </p:blipFill>
        <p:spPr>
          <a:xfrm>
            <a:off x="8066315" y="5066811"/>
            <a:ext cx="3578046" cy="987878"/>
          </a:xfrm>
          <a:prstGeom prst="rect">
            <a:avLst/>
          </a:prstGeom>
        </p:spPr>
      </p:pic>
      <p:pic>
        <p:nvPicPr>
          <p:cNvPr id="5" name="Picture 4" descr="Clark County Pride">
            <a:extLst>
              <a:ext uri="{FF2B5EF4-FFF2-40B4-BE49-F238E27FC236}">
                <a16:creationId xmlns:a16="http://schemas.microsoft.com/office/drawing/2014/main" id="{A2304932-7B45-DF67-B1BD-A61D424C891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7144" y="383421"/>
            <a:ext cx="5075140" cy="12687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a:extLst>
              <a:ext uri="{FF2B5EF4-FFF2-40B4-BE49-F238E27FC236}">
                <a16:creationId xmlns:a16="http://schemas.microsoft.com/office/drawing/2014/main" id="{FBAF43BC-21D3-13E6-6D1D-2935609C284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0729" y="3940628"/>
            <a:ext cx="5617028" cy="2651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6">
            <a:extLst>
              <a:ext uri="{FF2B5EF4-FFF2-40B4-BE49-F238E27FC236}">
                <a16:creationId xmlns:a16="http://schemas.microsoft.com/office/drawing/2014/main" id="{CE4D88DC-34C5-7BAE-3DB6-CA660D2AB1B8}"/>
              </a:ext>
            </a:extLst>
          </p:cNvPr>
          <p:cNvSpPr txBox="1">
            <a:spLocks/>
          </p:cNvSpPr>
          <p:nvPr/>
        </p:nvSpPr>
        <p:spPr>
          <a:xfrm>
            <a:off x="-102670" y="6455065"/>
            <a:ext cx="7683826" cy="630264"/>
          </a:xfrm>
          <a:prstGeom prst="rect">
            <a:avLst/>
          </a:prstGeom>
        </p:spPr>
        <p:txBody>
          <a:bodyPr anchor="t">
            <a:noAutofit/>
          </a:bodyPr>
          <a:lstStyle>
            <a:lvl1pPr algn="l" defTabSz="914400" rtl="0" eaLnBrk="1" latinLnBrk="0" hangingPunct="1">
              <a:lnSpc>
                <a:spcPct val="90000"/>
              </a:lnSpc>
              <a:spcBef>
                <a:spcPts val="1000"/>
              </a:spcBef>
              <a:buNone/>
              <a:defRPr sz="4000" b="1" kern="1200">
                <a:solidFill>
                  <a:schemeClr val="bg2"/>
                </a:solidFill>
                <a:latin typeface="+mj-lt"/>
                <a:ea typeface="+mj-ea"/>
                <a:cs typeface="+mj-cs"/>
              </a:defRPr>
            </a:lvl1pPr>
          </a:lstStyle>
          <a:p>
            <a:pPr algn="ctr"/>
            <a:r>
              <a:rPr lang="en-US" sz="2000" dirty="0">
                <a:solidFill>
                  <a:schemeClr val="accent5"/>
                </a:solidFill>
              </a:rPr>
              <a:t>MHWCommunity.Engagement@MolinaHealthCare.Com</a:t>
            </a:r>
          </a:p>
        </p:txBody>
      </p:sp>
      <p:pic>
        <p:nvPicPr>
          <p:cNvPr id="6" name="Picture 5">
            <a:extLst>
              <a:ext uri="{FF2B5EF4-FFF2-40B4-BE49-F238E27FC236}">
                <a16:creationId xmlns:a16="http://schemas.microsoft.com/office/drawing/2014/main" id="{875ADCE6-DCB0-A45C-ADF9-FD66AA2DE56A}"/>
              </a:ext>
            </a:extLst>
          </p:cNvPr>
          <p:cNvPicPr>
            <a:picLocks noChangeAspect="1"/>
          </p:cNvPicPr>
          <p:nvPr/>
        </p:nvPicPr>
        <p:blipFill>
          <a:blip r:embed="rId8"/>
          <a:stretch>
            <a:fillRect/>
          </a:stretch>
        </p:blipFill>
        <p:spPr>
          <a:xfrm>
            <a:off x="10852062" y="6372819"/>
            <a:ext cx="1257475" cy="400106"/>
          </a:xfrm>
          <a:prstGeom prst="rect">
            <a:avLst/>
          </a:prstGeom>
        </p:spPr>
      </p:pic>
    </p:spTree>
    <p:extLst>
      <p:ext uri="{BB962C8B-B14F-4D97-AF65-F5344CB8AC3E}">
        <p14:creationId xmlns:p14="http://schemas.microsoft.com/office/powerpoint/2010/main" val="166337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151FC9-9843-425E-964E-2D2D2C984817}"/>
              </a:ext>
            </a:extLst>
          </p:cNvPr>
          <p:cNvSpPr>
            <a:spLocks noGrp="1"/>
          </p:cNvSpPr>
          <p:nvPr>
            <p:ph type="title"/>
          </p:nvPr>
        </p:nvSpPr>
        <p:spPr>
          <a:xfrm>
            <a:off x="1446213" y="629564"/>
            <a:ext cx="9875588" cy="1320800"/>
          </a:xfrm>
        </p:spPr>
        <p:txBody>
          <a:bodyPr>
            <a:normAutofit fontScale="90000"/>
          </a:bodyPr>
          <a:lstStyle/>
          <a:p>
            <a:pPr algn="ctr"/>
            <a:r>
              <a:rPr lang="en-US" dirty="0"/>
              <a:t>Care Management Overview</a:t>
            </a:r>
            <a:br>
              <a:rPr lang="en-US" dirty="0"/>
            </a:br>
            <a:r>
              <a:rPr lang="en-US" sz="2200" dirty="0"/>
              <a:t>*Umbrella term that includes care coordination and case management</a:t>
            </a:r>
            <a:br>
              <a:rPr lang="en-US" sz="2200" dirty="0"/>
            </a:br>
            <a:endParaRPr lang="en-US" sz="2200" dirty="0"/>
          </a:p>
        </p:txBody>
      </p:sp>
      <p:sp>
        <p:nvSpPr>
          <p:cNvPr id="9" name="Text Placeholder 8">
            <a:extLst>
              <a:ext uri="{FF2B5EF4-FFF2-40B4-BE49-F238E27FC236}">
                <a16:creationId xmlns:a16="http://schemas.microsoft.com/office/drawing/2014/main" id="{161D438F-C6D1-420D-B62D-C1F14D014F8F}"/>
              </a:ext>
            </a:extLst>
          </p:cNvPr>
          <p:cNvSpPr>
            <a:spLocks noGrp="1"/>
          </p:cNvSpPr>
          <p:nvPr>
            <p:ph type="body" idx="1"/>
          </p:nvPr>
        </p:nvSpPr>
        <p:spPr>
          <a:xfrm>
            <a:off x="1386944" y="2207696"/>
            <a:ext cx="4185623" cy="576262"/>
          </a:xfrm>
        </p:spPr>
        <p:txBody>
          <a:bodyPr/>
          <a:lstStyle/>
          <a:p>
            <a:r>
              <a:rPr lang="en-US" u="sng" dirty="0"/>
              <a:t>Care Coordination (CC)</a:t>
            </a:r>
          </a:p>
        </p:txBody>
      </p:sp>
      <p:sp>
        <p:nvSpPr>
          <p:cNvPr id="7" name="Content Placeholder 6">
            <a:extLst>
              <a:ext uri="{FF2B5EF4-FFF2-40B4-BE49-F238E27FC236}">
                <a16:creationId xmlns:a16="http://schemas.microsoft.com/office/drawing/2014/main" id="{F5CD09C1-2FC5-4FC5-A738-C99021CF5299}"/>
              </a:ext>
            </a:extLst>
          </p:cNvPr>
          <p:cNvSpPr>
            <a:spLocks noGrp="1"/>
          </p:cNvSpPr>
          <p:nvPr>
            <p:ph sz="half" idx="2"/>
          </p:nvPr>
        </p:nvSpPr>
        <p:spPr>
          <a:xfrm>
            <a:off x="1132943" y="2552060"/>
            <a:ext cx="4185623" cy="3809028"/>
          </a:xfrm>
        </p:spPr>
        <p:txBody>
          <a:bodyPr>
            <a:normAutofit fontScale="92500" lnSpcReduction="20000"/>
          </a:bodyPr>
          <a:lstStyle/>
          <a:p>
            <a:pPr marL="0" indent="0">
              <a:buNone/>
            </a:pPr>
            <a:endParaRPr lang="en-US" dirty="0"/>
          </a:p>
          <a:p>
            <a:pPr lvl="1"/>
            <a:r>
              <a:rPr lang="en-US" sz="1900" dirty="0"/>
              <a:t>Focuses on short term or intermittent needs</a:t>
            </a:r>
          </a:p>
          <a:p>
            <a:pPr lvl="1"/>
            <a:r>
              <a:rPr lang="en-US" sz="1900" dirty="0"/>
              <a:t>May be provided by unlicensed/non clinical staff</a:t>
            </a:r>
          </a:p>
          <a:p>
            <a:pPr lvl="1"/>
            <a:r>
              <a:rPr lang="en-US" sz="1900" dirty="0"/>
              <a:t>Access to care/services addressing social needs</a:t>
            </a:r>
          </a:p>
          <a:p>
            <a:pPr lvl="1"/>
            <a:r>
              <a:rPr lang="en-US" sz="1900" dirty="0"/>
              <a:t>Improving clinical outcomes</a:t>
            </a:r>
          </a:p>
          <a:p>
            <a:pPr lvl="1"/>
            <a:r>
              <a:rPr lang="en-US" sz="1900" dirty="0"/>
              <a:t>Increasing self management skills</a:t>
            </a:r>
          </a:p>
          <a:p>
            <a:pPr lvl="1"/>
            <a:r>
              <a:rPr lang="en-US" sz="1900" dirty="0"/>
              <a:t>Voluntary/Member Choice</a:t>
            </a:r>
          </a:p>
          <a:p>
            <a:pPr marL="457200" lvl="1" indent="0">
              <a:buNone/>
            </a:pPr>
            <a:endParaRPr lang="en-US" dirty="0"/>
          </a:p>
        </p:txBody>
      </p:sp>
      <p:sp>
        <p:nvSpPr>
          <p:cNvPr id="10" name="Text Placeholder 9">
            <a:extLst>
              <a:ext uri="{FF2B5EF4-FFF2-40B4-BE49-F238E27FC236}">
                <a16:creationId xmlns:a16="http://schemas.microsoft.com/office/drawing/2014/main" id="{A7DE5807-8637-43D6-B8A2-9259757FCC77}"/>
              </a:ext>
            </a:extLst>
          </p:cNvPr>
          <p:cNvSpPr>
            <a:spLocks noGrp="1"/>
          </p:cNvSpPr>
          <p:nvPr>
            <p:ph type="body" sz="quarter" idx="3"/>
          </p:nvPr>
        </p:nvSpPr>
        <p:spPr>
          <a:xfrm>
            <a:off x="7136183" y="2093416"/>
            <a:ext cx="4185618" cy="576262"/>
          </a:xfrm>
        </p:spPr>
        <p:txBody>
          <a:bodyPr/>
          <a:lstStyle/>
          <a:p>
            <a:r>
              <a:rPr lang="en-US" u="sng" dirty="0"/>
              <a:t>Case Management (CM)</a:t>
            </a:r>
          </a:p>
        </p:txBody>
      </p:sp>
      <p:sp>
        <p:nvSpPr>
          <p:cNvPr id="8" name="Content Placeholder 7">
            <a:extLst>
              <a:ext uri="{FF2B5EF4-FFF2-40B4-BE49-F238E27FC236}">
                <a16:creationId xmlns:a16="http://schemas.microsoft.com/office/drawing/2014/main" id="{DCB8A5F6-D770-40BE-A3CC-A1D62537E331}"/>
              </a:ext>
            </a:extLst>
          </p:cNvPr>
          <p:cNvSpPr>
            <a:spLocks noGrp="1"/>
          </p:cNvSpPr>
          <p:nvPr>
            <p:ph sz="quarter" idx="4"/>
          </p:nvPr>
        </p:nvSpPr>
        <p:spPr>
          <a:xfrm>
            <a:off x="6180667" y="2783959"/>
            <a:ext cx="5057601" cy="3577130"/>
          </a:xfrm>
        </p:spPr>
        <p:txBody>
          <a:bodyPr>
            <a:normAutofit fontScale="92500" lnSpcReduction="20000"/>
          </a:bodyPr>
          <a:lstStyle/>
          <a:p>
            <a:pPr lvl="1"/>
            <a:r>
              <a:rPr lang="en-US" sz="1700" dirty="0"/>
              <a:t>Focuses on longer term support      (approx. 3-6 months engagement)</a:t>
            </a:r>
          </a:p>
          <a:p>
            <a:pPr lvl="1"/>
            <a:r>
              <a:rPr lang="en-US" sz="1700" dirty="0"/>
              <a:t>Provided by licensed/clinical staff</a:t>
            </a:r>
          </a:p>
          <a:p>
            <a:pPr lvl="1"/>
            <a:r>
              <a:rPr lang="en-US" sz="1700" dirty="0"/>
              <a:t>Assists members in managing complex healthcare needs</a:t>
            </a:r>
          </a:p>
          <a:p>
            <a:pPr lvl="1"/>
            <a:r>
              <a:rPr lang="en-US" sz="1700" dirty="0"/>
              <a:t>Goal setting based on individual’s priorities</a:t>
            </a:r>
          </a:p>
          <a:p>
            <a:pPr lvl="1"/>
            <a:r>
              <a:rPr lang="en-US" sz="1700" dirty="0"/>
              <a:t>Integrated care planning with member consent</a:t>
            </a:r>
          </a:p>
          <a:p>
            <a:pPr lvl="1"/>
            <a:r>
              <a:rPr lang="en-US" sz="1700" dirty="0"/>
              <a:t>Voluntary/Member Choice</a:t>
            </a:r>
          </a:p>
          <a:p>
            <a:pPr lvl="1"/>
            <a:r>
              <a:rPr lang="en-US" sz="1700" dirty="0">
                <a:solidFill>
                  <a:schemeClr val="tx1"/>
                </a:solidFill>
              </a:rPr>
              <a:t>CM services are voluntary, and we must have member/guardian consent to provide CM.</a:t>
            </a:r>
            <a:endParaRPr lang="en-US" sz="1700" dirty="0"/>
          </a:p>
          <a:p>
            <a:pPr marL="0" indent="0">
              <a:buNone/>
            </a:pPr>
            <a:endParaRPr lang="en-US" dirty="0"/>
          </a:p>
        </p:txBody>
      </p:sp>
      <p:sp>
        <p:nvSpPr>
          <p:cNvPr id="5" name="Slide Number Placeholder 4">
            <a:extLst>
              <a:ext uri="{FF2B5EF4-FFF2-40B4-BE49-F238E27FC236}">
                <a16:creationId xmlns:a16="http://schemas.microsoft.com/office/drawing/2014/main" id="{925222D0-EC7F-41A6-9600-6BDBFBCE5915}"/>
              </a:ext>
            </a:extLst>
          </p:cNvPr>
          <p:cNvSpPr>
            <a:spLocks noGrp="1"/>
          </p:cNvSpPr>
          <p:nvPr>
            <p:ph type="sldNum" sz="quarter" idx="12"/>
          </p:nvPr>
        </p:nvSpPr>
        <p:spPr/>
        <p:txBody>
          <a:bodyPr/>
          <a:lstStyle/>
          <a:p>
            <a:fld id="{E713CAD7-2F77-4927-A57F-7B2297346091}" type="slidenum">
              <a:rPr lang="en-US" smtClean="0">
                <a:solidFill>
                  <a:prstClr val="black">
                    <a:tint val="75000"/>
                  </a:prstClr>
                </a:solidFill>
              </a:rPr>
              <a:pPr/>
              <a:t>6</a:t>
            </a:fld>
            <a:endParaRPr lang="en-US" dirty="0">
              <a:solidFill>
                <a:prstClr val="black">
                  <a:tint val="75000"/>
                </a:prstClr>
              </a:solidFill>
            </a:endParaRPr>
          </a:p>
        </p:txBody>
      </p:sp>
      <p:pic>
        <p:nvPicPr>
          <p:cNvPr id="11" name="Graphic 11" descr="Umbrella with solid fill">
            <a:extLst>
              <a:ext uri="{FF2B5EF4-FFF2-40B4-BE49-F238E27FC236}">
                <a16:creationId xmlns:a16="http://schemas.microsoft.com/office/drawing/2014/main" id="{9A77BABB-041C-4A97-8E3B-AEF3B1C031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8543" y="1315553"/>
            <a:ext cx="914400" cy="914400"/>
          </a:xfrm>
          <a:prstGeom prst="rect">
            <a:avLst/>
          </a:prstGeom>
        </p:spPr>
      </p:pic>
      <p:pic>
        <p:nvPicPr>
          <p:cNvPr id="3" name="Picture 2">
            <a:extLst>
              <a:ext uri="{FF2B5EF4-FFF2-40B4-BE49-F238E27FC236}">
                <a16:creationId xmlns:a16="http://schemas.microsoft.com/office/drawing/2014/main" id="{C454C36C-B78C-6488-E733-D2980AF0F3C9}"/>
              </a:ext>
            </a:extLst>
          </p:cNvPr>
          <p:cNvPicPr>
            <a:picLocks noChangeAspect="1"/>
          </p:cNvPicPr>
          <p:nvPr/>
        </p:nvPicPr>
        <p:blipFill>
          <a:blip r:embed="rId5"/>
          <a:stretch>
            <a:fillRect/>
          </a:stretch>
        </p:blipFill>
        <p:spPr>
          <a:xfrm>
            <a:off x="10834427" y="6361088"/>
            <a:ext cx="1257475" cy="400106"/>
          </a:xfrm>
          <a:prstGeom prst="rect">
            <a:avLst/>
          </a:prstGeom>
        </p:spPr>
      </p:pic>
    </p:spTree>
    <p:extLst>
      <p:ext uri="{BB962C8B-B14F-4D97-AF65-F5344CB8AC3E}">
        <p14:creationId xmlns:p14="http://schemas.microsoft.com/office/powerpoint/2010/main" val="339220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BC539-4508-4E12-A468-320841CA2C4B}"/>
              </a:ext>
            </a:extLst>
          </p:cNvPr>
          <p:cNvSpPr>
            <a:spLocks noGrp="1"/>
          </p:cNvSpPr>
          <p:nvPr>
            <p:ph type="title"/>
          </p:nvPr>
        </p:nvSpPr>
        <p:spPr>
          <a:xfrm>
            <a:off x="1708679" y="326363"/>
            <a:ext cx="10058402" cy="1219200"/>
          </a:xfrm>
        </p:spPr>
        <p:txBody>
          <a:bodyPr>
            <a:normAutofit/>
          </a:bodyPr>
          <a:lstStyle/>
          <a:p>
            <a:r>
              <a:rPr lang="en-US" dirty="0"/>
              <a:t>Care Management Overview</a:t>
            </a:r>
            <a:br>
              <a:rPr lang="en-US" dirty="0"/>
            </a:br>
            <a:r>
              <a:rPr lang="en-US" sz="2000" dirty="0">
                <a:solidFill>
                  <a:schemeClr val="tx1"/>
                </a:solidFill>
              </a:rPr>
              <a:t>*Umbrella term that includes care coordination and case management</a:t>
            </a:r>
          </a:p>
        </p:txBody>
      </p:sp>
      <p:sp>
        <p:nvSpPr>
          <p:cNvPr id="3" name="Content Placeholder 2">
            <a:extLst>
              <a:ext uri="{FF2B5EF4-FFF2-40B4-BE49-F238E27FC236}">
                <a16:creationId xmlns:a16="http://schemas.microsoft.com/office/drawing/2014/main" id="{43D5D37A-D1AA-4092-BD01-92828D47ED40}"/>
              </a:ext>
            </a:extLst>
          </p:cNvPr>
          <p:cNvSpPr>
            <a:spLocks noGrp="1"/>
          </p:cNvSpPr>
          <p:nvPr>
            <p:ph idx="1"/>
          </p:nvPr>
        </p:nvSpPr>
        <p:spPr>
          <a:xfrm>
            <a:off x="677334" y="1752601"/>
            <a:ext cx="8596668" cy="4288762"/>
          </a:xfrm>
        </p:spPr>
        <p:txBody>
          <a:bodyPr>
            <a:normAutofit/>
          </a:bodyPr>
          <a:lstStyle/>
          <a:p>
            <a:pPr marL="0" indent="0">
              <a:buNone/>
            </a:pPr>
            <a:r>
              <a:rPr lang="en-US" u="sng" dirty="0"/>
              <a:t>Tips for requesting Care Coordination</a:t>
            </a:r>
          </a:p>
          <a:p>
            <a:pPr>
              <a:buAutoNum type="arabicPeriod"/>
            </a:pPr>
            <a:r>
              <a:rPr lang="en-US" dirty="0"/>
              <a:t>Be Specific- what kind of help are you seeking? </a:t>
            </a:r>
          </a:p>
          <a:p>
            <a:pPr>
              <a:buAutoNum type="arabicPeriod"/>
            </a:pPr>
            <a:r>
              <a:rPr lang="en-US" dirty="0"/>
              <a:t>Please get consent prior to referral (if possible).</a:t>
            </a:r>
          </a:p>
          <a:p>
            <a:pPr>
              <a:buAutoNum type="arabicPeriod"/>
            </a:pPr>
            <a:r>
              <a:rPr lang="en-US" dirty="0"/>
              <a:t>For PH CM referrals for BHSO members- the MCO would coordinate with the entity covering PH services. </a:t>
            </a:r>
          </a:p>
          <a:p>
            <a:pPr>
              <a:buAutoNum type="arabicPeriod"/>
            </a:pPr>
            <a:r>
              <a:rPr lang="en-US" dirty="0"/>
              <a:t>Triage team at MCO will determine the best course of action to get needs met timely. </a:t>
            </a:r>
          </a:p>
        </p:txBody>
      </p:sp>
      <p:sp>
        <p:nvSpPr>
          <p:cNvPr id="5" name="Slide Number Placeholder 4">
            <a:extLst>
              <a:ext uri="{FF2B5EF4-FFF2-40B4-BE49-F238E27FC236}">
                <a16:creationId xmlns:a16="http://schemas.microsoft.com/office/drawing/2014/main" id="{41F4BD0E-BD28-4D9F-9569-42523B0147B4}"/>
              </a:ext>
            </a:extLst>
          </p:cNvPr>
          <p:cNvSpPr>
            <a:spLocks noGrp="1"/>
          </p:cNvSpPr>
          <p:nvPr>
            <p:ph type="sldNum" sz="quarter" idx="12"/>
          </p:nvPr>
        </p:nvSpPr>
        <p:spPr/>
        <p:txBody>
          <a:bodyPr/>
          <a:lstStyle/>
          <a:p>
            <a:fld id="{E713CAD7-2F77-4927-A57F-7B2297346091}" type="slidenum">
              <a:rPr lang="en-US" smtClean="0">
                <a:solidFill>
                  <a:prstClr val="black">
                    <a:tint val="75000"/>
                  </a:prstClr>
                </a:solidFill>
              </a:rPr>
              <a:pPr/>
              <a:t>7</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0FBFF5EF-E8E1-A9F3-6E39-BCA9BBAC3E14}"/>
              </a:ext>
            </a:extLst>
          </p:cNvPr>
          <p:cNvPicPr>
            <a:picLocks noChangeAspect="1"/>
          </p:cNvPicPr>
          <p:nvPr/>
        </p:nvPicPr>
        <p:blipFill>
          <a:blip r:embed="rId3"/>
          <a:stretch>
            <a:fillRect/>
          </a:stretch>
        </p:blipFill>
        <p:spPr>
          <a:xfrm>
            <a:off x="10767395" y="6331584"/>
            <a:ext cx="1257475" cy="400106"/>
          </a:xfrm>
          <a:prstGeom prst="rect">
            <a:avLst/>
          </a:prstGeom>
        </p:spPr>
      </p:pic>
    </p:spTree>
    <p:extLst>
      <p:ext uri="{BB962C8B-B14F-4D97-AF65-F5344CB8AC3E}">
        <p14:creationId xmlns:p14="http://schemas.microsoft.com/office/powerpoint/2010/main" val="387801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0503" y="2977069"/>
            <a:ext cx="4691497" cy="2966531"/>
          </a:xfrm>
        </p:spPr>
        <p:txBody>
          <a:bodyPr anchor="b">
            <a:normAutofit fontScale="90000"/>
          </a:bodyPr>
          <a:lstStyle/>
          <a:p>
            <a:r>
              <a:rPr lang="en-US" dirty="0"/>
              <a:t>LGBTQIA+ Health/Gender Affirming Care Navigator Role</a:t>
            </a:r>
            <a:br>
              <a:rPr lang="en-US" dirty="0"/>
            </a:br>
            <a:br>
              <a:rPr lang="en-US" dirty="0"/>
            </a:br>
            <a:br>
              <a:rPr lang="en-US" dirty="0"/>
            </a:br>
            <a:br>
              <a:rPr lang="en-US" dirty="0"/>
            </a:br>
            <a:endParaRPr lang="en-US" dirty="0"/>
          </a:p>
        </p:txBody>
      </p:sp>
      <p:pic>
        <p:nvPicPr>
          <p:cNvPr id="1026" name="Picture 2" descr="MOLINA HEALTHCARE OF WASHINGTON - CLOSED - Updated April 2024 - 21 Reviews  - 21540 30th Dr SE, Bothell, Washington - Doctors - Phone Number - Yelp">
            <a:extLst>
              <a:ext uri="{FF2B5EF4-FFF2-40B4-BE49-F238E27FC236}">
                <a16:creationId xmlns:a16="http://schemas.microsoft.com/office/drawing/2014/main" id="{785ADF32-A9F5-6D28-5BE7-54EB5C5B02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08113" y="914400"/>
            <a:ext cx="5029200" cy="5029200"/>
          </a:xfrm>
          <a:prstGeom prst="rect">
            <a:avLst/>
          </a:prstGeom>
          <a:solidFill>
            <a:srgbClr val="FFFFFF"/>
          </a:solidFill>
        </p:spPr>
      </p:pic>
      <p:pic>
        <p:nvPicPr>
          <p:cNvPr id="4" name="Picture 3">
            <a:extLst>
              <a:ext uri="{FF2B5EF4-FFF2-40B4-BE49-F238E27FC236}">
                <a16:creationId xmlns:a16="http://schemas.microsoft.com/office/drawing/2014/main" id="{E7EFE7E9-AEB7-C684-29A0-2F43213D4F67}"/>
              </a:ext>
            </a:extLst>
          </p:cNvPr>
          <p:cNvPicPr>
            <a:picLocks noChangeAspect="1"/>
          </p:cNvPicPr>
          <p:nvPr/>
        </p:nvPicPr>
        <p:blipFill>
          <a:blip r:embed="rId3"/>
          <a:stretch>
            <a:fillRect/>
          </a:stretch>
        </p:blipFill>
        <p:spPr>
          <a:xfrm>
            <a:off x="10792796" y="6344680"/>
            <a:ext cx="1257475" cy="400106"/>
          </a:xfrm>
          <a:prstGeom prst="rect">
            <a:avLst/>
          </a:prstGeom>
        </p:spPr>
      </p:pic>
      <p:sp>
        <p:nvSpPr>
          <p:cNvPr id="5" name="Slide Number Placeholder 4">
            <a:extLst>
              <a:ext uri="{FF2B5EF4-FFF2-40B4-BE49-F238E27FC236}">
                <a16:creationId xmlns:a16="http://schemas.microsoft.com/office/drawing/2014/main" id="{C7EF2924-9A59-A3FA-6914-33172250D1F4}"/>
              </a:ext>
            </a:extLst>
          </p:cNvPr>
          <p:cNvSpPr>
            <a:spLocks noGrp="1"/>
          </p:cNvSpPr>
          <p:nvPr>
            <p:ph type="sldNum" sz="quarter" idx="12"/>
          </p:nvPr>
        </p:nvSpPr>
        <p:spPr/>
        <p:txBody>
          <a:bodyPr/>
          <a:lstStyle/>
          <a:p>
            <a:fld id="{022B156B-59AE-415F-B24B-8756D48BB977}" type="slidenum">
              <a:rPr lang="en-US" smtClean="0"/>
              <a:pPr/>
              <a:t>8</a:t>
            </a:fld>
            <a:endParaRPr lang="en-US"/>
          </a:p>
        </p:txBody>
      </p:sp>
    </p:spTree>
    <p:extLst>
      <p:ext uri="{BB962C8B-B14F-4D97-AF65-F5344CB8AC3E}">
        <p14:creationId xmlns:p14="http://schemas.microsoft.com/office/powerpoint/2010/main" val="22453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4109" y="2152092"/>
            <a:ext cx="6778924" cy="2443401"/>
          </a:xfrm>
        </p:spPr>
        <p:txBody>
          <a:bodyPr/>
          <a:lstStyle/>
          <a:p>
            <a:r>
              <a:rPr lang="en-US" dirty="0"/>
              <a:t>Apple Health (Medicaid) </a:t>
            </a:r>
            <a:br>
              <a:rPr lang="en-US" dirty="0"/>
            </a:br>
            <a:r>
              <a:rPr lang="en-US" dirty="0" err="1"/>
              <a:t>Transhealth</a:t>
            </a:r>
            <a:r>
              <a:rPr lang="en-US" dirty="0"/>
              <a:t> Program</a:t>
            </a:r>
          </a:p>
        </p:txBody>
      </p:sp>
      <p:sp>
        <p:nvSpPr>
          <p:cNvPr id="10" name="Subtitle 9"/>
          <p:cNvSpPr>
            <a:spLocks noGrp="1"/>
          </p:cNvSpPr>
          <p:nvPr>
            <p:ph type="subTitle" idx="1"/>
          </p:nvPr>
        </p:nvSpPr>
        <p:spPr>
          <a:xfrm>
            <a:off x="4142509" y="4769708"/>
            <a:ext cx="5610524" cy="1161535"/>
          </a:xfrm>
        </p:spPr>
        <p:txBody>
          <a:bodyPr>
            <a:normAutofit fontScale="92500" lnSpcReduction="10000"/>
          </a:bodyPr>
          <a:lstStyle/>
          <a:p>
            <a:r>
              <a:rPr lang="en-US" dirty="0"/>
              <a:t>Lisa Little, RN</a:t>
            </a:r>
          </a:p>
          <a:p>
            <a:r>
              <a:rPr lang="en-US" dirty="0"/>
              <a:t>Occupational Nurse Consultant</a:t>
            </a:r>
          </a:p>
          <a:p>
            <a:r>
              <a:rPr lang="en-US" dirty="0"/>
              <a:t>Clinical Quality and Care Transformation </a:t>
            </a:r>
          </a:p>
        </p:txBody>
      </p:sp>
      <p:pic>
        <p:nvPicPr>
          <p:cNvPr id="4" name="Picture 3" descr="Hands raising transgender flag">
            <a:extLst>
              <a:ext uri="{FF2B5EF4-FFF2-40B4-BE49-F238E27FC236}">
                <a16:creationId xmlns:a16="http://schemas.microsoft.com/office/drawing/2014/main" id="{23C097ED-E196-C271-302A-76422B5105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739" y="381000"/>
            <a:ext cx="7385539" cy="2362200"/>
          </a:xfrm>
          <a:prstGeom prst="rect">
            <a:avLst/>
          </a:prstGeom>
        </p:spPr>
      </p:pic>
    </p:spTree>
    <p:extLst>
      <p:ext uri="{BB962C8B-B14F-4D97-AF65-F5344CB8AC3E}">
        <p14:creationId xmlns:p14="http://schemas.microsoft.com/office/powerpoint/2010/main" val="3657606313"/>
      </p:ext>
    </p:extLst>
  </p:cSld>
  <p:clrMapOvr>
    <a:masterClrMapping/>
  </p:clrMapOvr>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4_Office Theme">
  <a:themeElements>
    <a:clrScheme name="HCA">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5B7F95"/>
      </a:hlink>
      <a:folHlink>
        <a:srgbClr val="CBA052"/>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HCA">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5B7F95"/>
      </a:hlink>
      <a:folHlink>
        <a:srgbClr val="CBA052"/>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HCA">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5B7F95"/>
      </a:hlink>
      <a:folHlink>
        <a:srgbClr val="CBA052"/>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405A897102F5459964121E457B4373" ma:contentTypeVersion="18" ma:contentTypeDescription="Create a new document." ma:contentTypeScope="" ma:versionID="cd2ee7a6c0e88525c97a19cd8c22323d">
  <xsd:schema xmlns:xsd="http://www.w3.org/2001/XMLSchema" xmlns:xs="http://www.w3.org/2001/XMLSchema" xmlns:p="http://schemas.microsoft.com/office/2006/metadata/properties" xmlns:ns3="f5340603-9b93-44ff-9a21-e7b391cf0a30" xmlns:ns4="d3aaf48a-d001-4e39-965a-537d58f16ea0" targetNamespace="http://schemas.microsoft.com/office/2006/metadata/properties" ma:root="true" ma:fieldsID="b315354c289b158d35826c2f7a682cd1" ns3:_="" ns4:_="">
    <xsd:import namespace="f5340603-9b93-44ff-9a21-e7b391cf0a30"/>
    <xsd:import namespace="d3aaf48a-d001-4e39-965a-537d58f16ea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340603-9b93-44ff-9a21-e7b391cf0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aaf48a-d001-4e39-965a-537d58f16ea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5340603-9b93-44ff-9a21-e7b391cf0a30" xsi:nil="true"/>
  </documentManagement>
</p:properties>
</file>

<file path=customXml/itemProps1.xml><?xml version="1.0" encoding="utf-8"?>
<ds:datastoreItem xmlns:ds="http://schemas.openxmlformats.org/officeDocument/2006/customXml" ds:itemID="{44666D30-CE1D-4825-A34E-8D6CDC14A9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340603-9b93-44ff-9a21-e7b391cf0a30"/>
    <ds:schemaRef ds:uri="d3aaf48a-d001-4e39-965a-537d58f16e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E89F85-EA89-4DF7-AE5E-AFD33EFECBAF}">
  <ds:schemaRefs>
    <ds:schemaRef ds:uri="http://schemas.microsoft.com/sharepoint/v3/contenttype/forms"/>
  </ds:schemaRefs>
</ds:datastoreItem>
</file>

<file path=customXml/itemProps3.xml><?xml version="1.0" encoding="utf-8"?>
<ds:datastoreItem xmlns:ds="http://schemas.openxmlformats.org/officeDocument/2006/customXml" ds:itemID="{3C0265D3-48E7-4C49-A994-9F313B661D8D}">
  <ds:schemaRefs>
    <ds:schemaRef ds:uri="d3aaf48a-d001-4e39-965a-537d58f16ea0"/>
    <ds:schemaRef ds:uri="http://schemas.microsoft.com/office/infopath/2007/PartnerControls"/>
    <ds:schemaRef ds:uri="http://purl.org/dc/terms/"/>
    <ds:schemaRef ds:uri="http://purl.org/dc/dcmitype/"/>
    <ds:schemaRef ds:uri="http://purl.org/dc/elements/1.1/"/>
    <ds:schemaRef ds:uri="http://www.w3.org/XML/1998/namespace"/>
    <ds:schemaRef ds:uri="f5340603-9b93-44ff-9a21-e7b391cf0a30"/>
    <ds:schemaRef ds:uri="http://schemas.microsoft.com/office/2006/documentManagement/type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Rainbow presentation</Template>
  <TotalTime>11572</TotalTime>
  <Words>1043</Words>
  <Application>Microsoft Office PowerPoint</Application>
  <PresentationFormat>Widescreen</PresentationFormat>
  <Paragraphs>109</Paragraphs>
  <Slides>20</Slides>
  <Notes>10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20</vt:i4>
      </vt:variant>
    </vt:vector>
  </HeadingPairs>
  <TitlesOfParts>
    <vt:vector size="29" baseType="lpstr">
      <vt:lpstr>Arial</vt:lpstr>
      <vt:lpstr>Calibri</vt:lpstr>
      <vt:lpstr>Segoe Print</vt:lpstr>
      <vt:lpstr>Segoe UI</vt:lpstr>
      <vt:lpstr>Segoe UI Semibold</vt:lpstr>
      <vt:lpstr>Nature Illustration 16x9</vt:lpstr>
      <vt:lpstr>4_Office Theme</vt:lpstr>
      <vt:lpstr>5_Office Theme</vt:lpstr>
      <vt:lpstr>Office Theme</vt:lpstr>
      <vt:lpstr>Enhancing LGBTQIA+ Healthcare Access: Insights from Molina Healthcare and Health Care Authority</vt:lpstr>
      <vt:lpstr>Agenda </vt:lpstr>
      <vt:lpstr>Managed Care Organizations in Washington State</vt:lpstr>
      <vt:lpstr>Community Engagement</vt:lpstr>
      <vt:lpstr>Community Engagement</vt:lpstr>
      <vt:lpstr>Care Management Overview *Umbrella term that includes care coordination and case management </vt:lpstr>
      <vt:lpstr>Care Management Overview *Umbrella term that includes care coordination and case management</vt:lpstr>
      <vt:lpstr>LGBTQIA+ Health/Gender Affirming Care Navigator Role    </vt:lpstr>
      <vt:lpstr>Apple Health (Medicaid)  Transhealth Program</vt:lpstr>
      <vt:lpstr>PowerPoint Presentation</vt:lpstr>
      <vt:lpstr>About the Health Care Authority</vt:lpstr>
      <vt:lpstr>Managed care in Washington</vt:lpstr>
      <vt:lpstr>History of Transhealth program   </vt:lpstr>
      <vt:lpstr>Transhealth program overview</vt:lpstr>
      <vt:lpstr>Transhealth program details</vt:lpstr>
      <vt:lpstr>PowerPoint Presentation</vt:lpstr>
      <vt:lpstr>Resources</vt:lpstr>
      <vt:lpstr>Contact</vt:lpstr>
      <vt:lpstr>Questions and Answers</vt:lpstr>
      <vt:lpstr>Thank You!  Erica.Marchbank@Molinahealthcare.com Lisa.Little@HCA.wa.gov Scott.Swan@Molinahealthcare.com   Interested in connecting a member to a LGBTQIA+ Health Navigator at Molina? MHWCMReferrals@MolinaHealthCare.com    </vt:lpstr>
    </vt:vector>
  </TitlesOfParts>
  <Company>Molina Healthcare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LGBTQIA+ Healthcare Access: Insights from Molina Healthcare and Health Care Authority</dc:title>
  <dc:creator>Swan, Scott</dc:creator>
  <cp:lastModifiedBy>Swan, Scott</cp:lastModifiedBy>
  <cp:revision>3</cp:revision>
  <dcterms:created xsi:type="dcterms:W3CDTF">2024-04-23T21:26:02Z</dcterms:created>
  <dcterms:modified xsi:type="dcterms:W3CDTF">2024-05-03T17:56:04Z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0x010100FD405A897102F5459964121E457B4373</vt:lpwstr>
  </property>
</Properties>
</file>